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256" r:id="rId3"/>
    <p:sldId id="312" r:id="rId4"/>
    <p:sldId id="268" r:id="rId5"/>
    <p:sldId id="264" r:id="rId6"/>
    <p:sldId id="269" r:id="rId7"/>
    <p:sldId id="270" r:id="rId8"/>
    <p:sldId id="271" r:id="rId9"/>
    <p:sldId id="300" r:id="rId10"/>
    <p:sldId id="290" r:id="rId11"/>
    <p:sldId id="291" r:id="rId12"/>
    <p:sldId id="302" r:id="rId13"/>
    <p:sldId id="299" r:id="rId14"/>
    <p:sldId id="292" r:id="rId15"/>
    <p:sldId id="293" r:id="rId16"/>
    <p:sldId id="289" r:id="rId17"/>
    <p:sldId id="294" r:id="rId18"/>
    <p:sldId id="288" r:id="rId19"/>
    <p:sldId id="301" r:id="rId20"/>
    <p:sldId id="284" r:id="rId21"/>
    <p:sldId id="283" r:id="rId22"/>
    <p:sldId id="296" r:id="rId23"/>
    <p:sldId id="295" r:id="rId24"/>
    <p:sldId id="306" r:id="rId25"/>
    <p:sldId id="308" r:id="rId26"/>
    <p:sldId id="307" r:id="rId27"/>
    <p:sldId id="309" r:id="rId28"/>
    <p:sldId id="310" r:id="rId29"/>
    <p:sldId id="313" r:id="rId30"/>
    <p:sldId id="314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B8E9AE-BB43-F079-5298-AE8290F7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5604328-B398-2E54-8F6C-E2145CD17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9F858B-D6DC-9B80-E838-472BCC892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6E80-D6E7-4D80-8F09-06E0C5BB8A4A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60930F-108E-FE58-3506-21F87BFE5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5C0362-DC0F-9A66-9CFA-5241E090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2CCE-D6A0-46BD-BA76-6B890468C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497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EF93B8-A918-B9CD-45C2-E5F98B93E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A65D712-7CE2-7F88-01BE-EC8DF3EAE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3CC9DB-B98D-4DD1-678A-52553001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6E80-D6E7-4D80-8F09-06E0C5BB8A4A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AF3678-470E-9FC6-372D-35FE3FE9F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07EDE9-FED4-9B91-2885-1176B4F80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2CCE-D6A0-46BD-BA76-6B890468C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317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2FAF937-7E78-EB5D-2F4C-EE8A88E55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5950C7D-C218-B942-7CD2-8A92CD95C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5CEB96-0B94-1C0C-7857-3B9CB1905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6E80-D6E7-4D80-8F09-06E0C5BB8A4A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4C2B63-DE38-F9EB-0A05-4E3C941F7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EFED5B-6DEB-75E0-C8FF-085B0E1BD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2CCE-D6A0-46BD-BA76-6B890468C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574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_slide_prezentac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_CNB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398" y="501650"/>
            <a:ext cx="107435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67399" y="4593975"/>
            <a:ext cx="5428205" cy="31254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Kliknutím</a:t>
            </a:r>
            <a:r>
              <a:rPr lang="en-US" dirty="0"/>
              <a:t> </a:t>
            </a:r>
            <a:r>
              <a:rPr lang="en-US" dirty="0" err="1"/>
              <a:t>vložíte</a:t>
            </a:r>
            <a:r>
              <a:rPr lang="en-US" dirty="0"/>
              <a:t> text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67399" y="4953207"/>
            <a:ext cx="5428205" cy="312549"/>
          </a:xfrm>
        </p:spPr>
        <p:txBody>
          <a:bodyPr lIns="0" tIns="0" rIns="0" bIns="0">
            <a:noAutofit/>
          </a:bodyPr>
          <a:lstStyle>
            <a:lvl1pPr marL="0" marR="0" indent="0" algn="l" defTabSz="91435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Kliknutím</a:t>
            </a:r>
            <a:r>
              <a:rPr lang="en-US" dirty="0"/>
              <a:t> </a:t>
            </a:r>
            <a:r>
              <a:rPr lang="en-US" dirty="0" err="1"/>
              <a:t>vložíte</a:t>
            </a:r>
            <a:r>
              <a:rPr lang="en-US" dirty="0"/>
              <a:t> text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5"/>
          </p:nvPr>
        </p:nvSpPr>
        <p:spPr>
          <a:xfrm>
            <a:off x="667587" y="6356350"/>
            <a:ext cx="2743379" cy="365125"/>
          </a:xfrm>
        </p:spPr>
        <p:txBody>
          <a:bodyPr lIns="0" tIns="0" rIns="0" bIns="0"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683DC1D-118D-4A34-BB2A-65396A76352A}" type="datetime1">
              <a:rPr lang="cs-CZ" smtClean="0"/>
              <a:t>15.06.2023</a:t>
            </a:fld>
            <a:endParaRPr lang="cs-CZ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" name="Red_box"/>
          <p:cNvSpPr/>
          <p:nvPr userDrawn="1"/>
        </p:nvSpPr>
        <p:spPr>
          <a:xfrm>
            <a:off x="667587" y="1445419"/>
            <a:ext cx="565187" cy="60325"/>
          </a:xfrm>
          <a:prstGeom prst="rect">
            <a:avLst/>
          </a:prstGeom>
          <a:solidFill>
            <a:srgbClr val="DB2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9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67399" y="1615281"/>
            <a:ext cx="5428205" cy="2872498"/>
          </a:xfrm>
        </p:spPr>
        <p:txBody>
          <a:bodyPr lIns="0" tIns="0" rIns="0" bIns="0"/>
          <a:lstStyle>
            <a:lvl1pPr marL="0" indent="0">
              <a:buNone/>
              <a:defRPr sz="4000">
                <a:solidFill>
                  <a:srgbClr val="2426A9"/>
                </a:solidFill>
              </a:defRPr>
            </a:lvl1pPr>
            <a:lvl5pPr>
              <a:defRPr/>
            </a:lvl5pPr>
          </a:lstStyle>
          <a:p>
            <a:pPr lvl="0"/>
            <a:endParaRPr lang="cs-CZ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67399" y="5322599"/>
            <a:ext cx="5428205" cy="312549"/>
          </a:xfrm>
        </p:spPr>
        <p:txBody>
          <a:bodyPr lIns="0" tIns="0" rIns="0" bIns="0">
            <a:noAutofit/>
          </a:bodyPr>
          <a:lstStyle>
            <a:lvl1pPr marL="0" marR="0" indent="0" algn="l" defTabSz="91435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Kliknutím</a:t>
            </a:r>
            <a:r>
              <a:rPr lang="en-US" dirty="0"/>
              <a:t> </a:t>
            </a:r>
            <a:r>
              <a:rPr lang="en-US" dirty="0" err="1"/>
              <a:t>vložíte</a:t>
            </a:r>
            <a:r>
              <a:rPr lang="en-US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560547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4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803">
          <p15:clr>
            <a:srgbClr val="FBAE40"/>
          </p15:clr>
        </p15:guide>
        <p15:guide id="4" orient="horz" pos="20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_s_předmluv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856" y="1615281"/>
            <a:ext cx="6156456" cy="134382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2426A9"/>
                </a:solidFill>
              </a:defRPr>
            </a:lvl1pPr>
          </a:lstStyle>
          <a:p>
            <a:r>
              <a:rPr lang="en-US" dirty="0" err="1"/>
              <a:t>Kliknutím</a:t>
            </a:r>
            <a:r>
              <a:rPr lang="en-US" dirty="0"/>
              <a:t> </a:t>
            </a:r>
            <a:r>
              <a:rPr lang="en-US" dirty="0" err="1"/>
              <a:t>vložíte</a:t>
            </a:r>
            <a:r>
              <a:rPr lang="en-US" dirty="0"/>
              <a:t> text</a:t>
            </a:r>
            <a:endParaRPr lang="cs-CZ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67588" y="3065296"/>
            <a:ext cx="6147724" cy="284814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Kliknutím vložíte text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>
          <a:xfrm>
            <a:off x="667587" y="6356350"/>
            <a:ext cx="2743379" cy="365125"/>
          </a:xfrm>
        </p:spPr>
        <p:txBody>
          <a:bodyPr lIns="0" tIns="0" rIns="0" bIns="0"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59235B8-F7D4-4B38-BABC-42BE3AA040DC}" type="datetime1">
              <a:rPr lang="cs-CZ" smtClean="0"/>
              <a:t>15.06.2023</a:t>
            </a:fld>
            <a:endParaRPr lang="cs-CZ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E8DFB0-D1C6-46B2-933A-47D60D4C3C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Red_box"/>
          <p:cNvSpPr/>
          <p:nvPr userDrawn="1"/>
        </p:nvSpPr>
        <p:spPr>
          <a:xfrm>
            <a:off x="667587" y="1445419"/>
            <a:ext cx="565187" cy="60325"/>
          </a:xfrm>
          <a:prstGeom prst="rect">
            <a:avLst/>
          </a:prstGeom>
          <a:solidFill>
            <a:srgbClr val="DB2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900"/>
          </a:p>
        </p:txBody>
      </p:sp>
      <p:pic>
        <p:nvPicPr>
          <p:cNvPr id="12" name="Logo_CNB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398" y="501650"/>
            <a:ext cx="107435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46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_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d_box"/>
          <p:cNvSpPr/>
          <p:nvPr userDrawn="1"/>
        </p:nvSpPr>
        <p:spPr>
          <a:xfrm>
            <a:off x="667587" y="1445419"/>
            <a:ext cx="565187" cy="60325"/>
          </a:xfrm>
          <a:prstGeom prst="rect">
            <a:avLst/>
          </a:prstGeom>
          <a:solidFill>
            <a:srgbClr val="DB2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90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58856" y="1612118"/>
            <a:ext cx="5436747" cy="92333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2426A9"/>
                </a:solidFill>
              </a:defRPr>
            </a:lvl1pPr>
          </a:lstStyle>
          <a:p>
            <a:r>
              <a:rPr lang="en-US" dirty="0" err="1"/>
              <a:t>Kliknutím</a:t>
            </a:r>
            <a:r>
              <a:rPr lang="en-US" dirty="0"/>
              <a:t> </a:t>
            </a:r>
            <a:r>
              <a:rPr lang="en-US" dirty="0" err="1"/>
              <a:t>vložíte</a:t>
            </a:r>
            <a:r>
              <a:rPr lang="en-US" dirty="0"/>
              <a:t> text</a:t>
            </a:r>
            <a:endParaRPr lang="cs-CZ" dirty="0"/>
          </a:p>
        </p:txBody>
      </p:sp>
      <p:sp>
        <p:nvSpPr>
          <p:cNvPr id="22" name="Date Placeholder 2"/>
          <p:cNvSpPr>
            <a:spLocks noGrp="1"/>
          </p:cNvSpPr>
          <p:nvPr>
            <p:ph type="dt" sz="half" idx="27"/>
          </p:nvPr>
        </p:nvSpPr>
        <p:spPr>
          <a:xfrm>
            <a:off x="667587" y="6356350"/>
            <a:ext cx="2743379" cy="365125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D412C1C-6AE6-44B1-A09E-F6B91D64981D}" type="datetime1">
              <a:rPr lang="cs-CZ" smtClean="0"/>
              <a:t>15.06.2023</a:t>
            </a:fld>
            <a:endParaRPr lang="cs-CZ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C9003E-EA1C-4C5F-A5D4-5B997D428D0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3"/>
          </p:nvPr>
        </p:nvSpPr>
        <p:spPr>
          <a:xfrm>
            <a:off x="667588" y="2641643"/>
            <a:ext cx="5428015" cy="327179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1" name="Zástupný symbol pro obrázek 3"/>
          <p:cNvSpPr>
            <a:spLocks noGrp="1"/>
          </p:cNvSpPr>
          <p:nvPr>
            <p:ph type="pic" sz="quarter" idx="21" hasCustomPrompt="1"/>
          </p:nvPr>
        </p:nvSpPr>
        <p:spPr>
          <a:xfrm>
            <a:off x="6401217" y="1612107"/>
            <a:ext cx="5790783" cy="430133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Místo pro obrázek</a:t>
            </a:r>
          </a:p>
        </p:txBody>
      </p:sp>
      <p:pic>
        <p:nvPicPr>
          <p:cNvPr id="10" name="Logo_CNB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398" y="501650"/>
            <a:ext cx="107435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347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_socialní_sítě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856" y="1612118"/>
            <a:ext cx="7494544" cy="134382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000">
                <a:solidFill>
                  <a:srgbClr val="2426A9"/>
                </a:solidFill>
              </a:defRPr>
            </a:lvl1pPr>
          </a:lstStyle>
          <a:p>
            <a:r>
              <a:rPr lang="en-US" dirty="0" err="1"/>
              <a:t>Kliknutím</a:t>
            </a:r>
            <a:r>
              <a:rPr lang="en-US" dirty="0"/>
              <a:t> </a:t>
            </a:r>
            <a:r>
              <a:rPr lang="en-US" dirty="0" err="1"/>
              <a:t>vložíte</a:t>
            </a:r>
            <a:r>
              <a:rPr lang="en-US" dirty="0"/>
              <a:t> text</a:t>
            </a:r>
            <a:endParaRPr lang="cs-CZ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>
          <a:xfrm>
            <a:off x="667587" y="6356350"/>
            <a:ext cx="2743379" cy="365125"/>
          </a:xfrm>
        </p:spPr>
        <p:txBody>
          <a:bodyPr lIns="0" tIns="0" rIns="0" bIns="0"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57299B7-406D-45A1-AB0F-496B4EE3687F}" type="datetime1">
              <a:rPr lang="cs-CZ" smtClean="0"/>
              <a:t>15.06.2023</a:t>
            </a:fld>
            <a:endParaRPr lang="cs-CZ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DCF2305-7480-4D33-B14C-42D20804E7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obrázek 9"/>
          <p:cNvSpPr>
            <a:spLocks noGrp="1"/>
          </p:cNvSpPr>
          <p:nvPr>
            <p:ph type="pic" sz="quarter" idx="17" hasCustomPrompt="1"/>
          </p:nvPr>
        </p:nvSpPr>
        <p:spPr>
          <a:xfrm>
            <a:off x="658856" y="3062133"/>
            <a:ext cx="911139" cy="91042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cs-CZ" dirty="0"/>
              <a:t>Místo pro obrázek</a:t>
            </a:r>
          </a:p>
        </p:txBody>
      </p:sp>
      <p:sp>
        <p:nvSpPr>
          <p:cNvPr id="11" name="Zástupný symbol pro obrázek 9"/>
          <p:cNvSpPr>
            <a:spLocks noGrp="1"/>
          </p:cNvSpPr>
          <p:nvPr>
            <p:ph type="pic" sz="quarter" idx="18" hasCustomPrompt="1"/>
          </p:nvPr>
        </p:nvSpPr>
        <p:spPr>
          <a:xfrm>
            <a:off x="1846224" y="3062133"/>
            <a:ext cx="911139" cy="91042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cs-CZ" dirty="0"/>
              <a:t>Místo pro obrázek</a:t>
            </a:r>
          </a:p>
        </p:txBody>
      </p:sp>
      <p:sp>
        <p:nvSpPr>
          <p:cNvPr id="12" name="Zástupný symbol pro obrázek 9"/>
          <p:cNvSpPr>
            <a:spLocks noGrp="1"/>
          </p:cNvSpPr>
          <p:nvPr>
            <p:ph type="pic" sz="quarter" idx="19" hasCustomPrompt="1"/>
          </p:nvPr>
        </p:nvSpPr>
        <p:spPr>
          <a:xfrm>
            <a:off x="3033593" y="3062133"/>
            <a:ext cx="911139" cy="91042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cs-CZ" dirty="0"/>
              <a:t>Místo pro obrázek</a:t>
            </a:r>
          </a:p>
        </p:txBody>
      </p:sp>
      <p:sp>
        <p:nvSpPr>
          <p:cNvPr id="13" name="Zástupný symbol pro obrázek 9"/>
          <p:cNvSpPr>
            <a:spLocks noGrp="1"/>
          </p:cNvSpPr>
          <p:nvPr>
            <p:ph type="pic" sz="quarter" idx="20" hasCustomPrompt="1"/>
          </p:nvPr>
        </p:nvSpPr>
        <p:spPr>
          <a:xfrm>
            <a:off x="4220962" y="3062133"/>
            <a:ext cx="911139" cy="91042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cs-CZ" dirty="0"/>
              <a:t>Místo pro obrázek</a:t>
            </a:r>
          </a:p>
        </p:txBody>
      </p:sp>
      <p:sp>
        <p:nvSpPr>
          <p:cNvPr id="14" name="Zástupný symbol pro obrázek 9"/>
          <p:cNvSpPr>
            <a:spLocks noGrp="1"/>
          </p:cNvSpPr>
          <p:nvPr>
            <p:ph type="pic" sz="quarter" idx="21" hasCustomPrompt="1"/>
          </p:nvPr>
        </p:nvSpPr>
        <p:spPr>
          <a:xfrm>
            <a:off x="5408331" y="3062133"/>
            <a:ext cx="911139" cy="91042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cs-CZ" dirty="0"/>
              <a:t>Místo pro obrázek</a:t>
            </a:r>
          </a:p>
        </p:txBody>
      </p:sp>
      <p:sp>
        <p:nvSpPr>
          <p:cNvPr id="16" name="Red_box"/>
          <p:cNvSpPr/>
          <p:nvPr userDrawn="1"/>
        </p:nvSpPr>
        <p:spPr>
          <a:xfrm>
            <a:off x="667587" y="1445419"/>
            <a:ext cx="565187" cy="60325"/>
          </a:xfrm>
          <a:prstGeom prst="rect">
            <a:avLst/>
          </a:prstGeom>
          <a:solidFill>
            <a:srgbClr val="DB2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900"/>
          </a:p>
        </p:txBody>
      </p:sp>
      <p:pic>
        <p:nvPicPr>
          <p:cNvPr id="15" name="Logo_CNB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398" y="501650"/>
            <a:ext cx="107435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02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195F74-31E0-B40E-7B02-76D08A2F7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FDA99F-08FE-B6AF-897F-EE2F28028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D32ADA-0B46-222F-2849-0A41D7ACA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6E80-D6E7-4D80-8F09-06E0C5BB8A4A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A234D7-57D4-D4D7-3B9F-E157CD013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278A47-A448-DAD1-E4B6-A5263A4B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2CCE-D6A0-46BD-BA76-6B890468C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24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EE2484-4B2D-2179-2FFF-48460635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A6C1E4-C2AF-357C-2A0E-CA9EDA0C6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732E15-9997-DE89-0BAC-7D7A5380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6E80-D6E7-4D80-8F09-06E0C5BB8A4A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53B1E4-CBE8-874D-728B-51A5FD33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5983DA-2DC3-3C81-368B-6D2D170A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2CCE-D6A0-46BD-BA76-6B890468C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26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CF22D7-BCCB-0CD2-E00F-72F641A6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B897FF-4D0D-DA73-94FC-ABCBE2F22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7B14C2-6539-9B84-A470-B8C3093C9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8AA89B-288E-4710-0852-898B9FC1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6E80-D6E7-4D80-8F09-06E0C5BB8A4A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6E0BC7-CB1C-215B-9A45-9AD69C21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CF2D43A-0870-13D2-33D9-FED08726E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2CCE-D6A0-46BD-BA76-6B890468C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98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C7AA4-B3D8-36EE-A3B0-0FCBC078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C47F30-EA00-B50F-29A3-DF7ADAB3C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17468D8-FF5A-E0A9-B85F-817A573B7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CA7C999-C8AF-2A79-60D4-68F7DBA40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DA93CEA-557D-15E9-592B-26E131E6E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A4C0AD2-55D5-65A7-D4D7-A7C71384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6E80-D6E7-4D80-8F09-06E0C5BB8A4A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32F65B8-5EE3-3EE1-EE1E-69BE0EF43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EA18C51-0DD5-4AD7-2105-50D35CDC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2CCE-D6A0-46BD-BA76-6B890468C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440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AF1B5-2925-884C-EBCD-8AA39FA32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DA99CDB-4CB4-CCFB-213D-C1FF50F7A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6E80-D6E7-4D80-8F09-06E0C5BB8A4A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441B764-9AE0-1646-8458-98724BE1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BEBC858-7261-062D-5CD0-655952DE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2CCE-D6A0-46BD-BA76-6B890468C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639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8E6EA19-B766-B351-7A6C-202CA621C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6E80-D6E7-4D80-8F09-06E0C5BB8A4A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0DDA2EB-D569-E60C-AC01-54EA5CAB2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E350F5-9576-7790-6363-BAD6AFBC0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2CCE-D6A0-46BD-BA76-6B890468C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192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8D0CB-894F-7878-F602-AC496253A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EC2ACF-3307-584A-E827-F1671CCFD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B1404B9-71BD-AC01-DD61-BBEAE84EB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6048E8-25A7-6B32-31EE-A8E21F23B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6E80-D6E7-4D80-8F09-06E0C5BB8A4A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A03693-DD64-3772-17AD-6784F8A50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DC353A-5B7B-2B91-F63B-F2B546C63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2CCE-D6A0-46BD-BA76-6B890468C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62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8867D0-5A4B-1B2D-0EF7-4B7F8FC3D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6487F28-6954-B879-D6C7-E654C6650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01FF17C-A4E4-CE90-A96C-4FBAF2714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FCF9F8-25A5-5D41-4E3A-484E9832A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6E80-D6E7-4D80-8F09-06E0C5BB8A4A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C66764-8939-144F-21F9-ED9C1D98F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2EDD69-9F11-0C21-3719-DA09C2F64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A2CCE-D6A0-46BD-BA76-6B890468C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06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0DD0122-E10C-964D-FF2D-286BDB81F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A160A0-CB69-ABF5-3FD1-96AA74CE8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82BA32-B46F-2971-EE57-C03BC9C67D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D6E80-D6E7-4D80-8F09-06E0C5BB8A4A}" type="datetimeFigureOut">
              <a:rPr lang="cs-CZ" smtClean="0"/>
              <a:t>15.06.2023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DA9C50-7E3D-1A43-B6AA-2403F0F29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BB2CDD-EAF2-4ED5-52A3-88B0096D7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A2CCE-D6A0-46BD-BA76-6B890468C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36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.cz/cs/financni-stabilita/publikace-o-financni-stabilite/" TargetMode="External"/><Relationship Id="rId2" Type="http://schemas.openxmlformats.org/officeDocument/2006/relationships/hyperlink" Target="https://www.cnb.cz/cs/menova-politika/zpravy-o-menove-politice/" TargetMode="Externa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303415/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hyperlink" Target="https://www.facebook.com/CeskaNarodniBanka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user/CNBcz" TargetMode="External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hyperlink" Target="https://twitter.com/cnb_cz" TargetMode="External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tailcon Intro 6s">
            <a:hlinkClick r:id="" action="ppaction://media"/>
            <a:extLst>
              <a:ext uri="{FF2B5EF4-FFF2-40B4-BE49-F238E27FC236}">
                <a16:creationId xmlns:a16="http://schemas.microsoft.com/office/drawing/2014/main" id="{2B670820-7075-A417-417D-B273C4402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2450651" y="545095"/>
            <a:ext cx="9169400" cy="772319"/>
          </a:xfrm>
        </p:spPr>
        <p:txBody>
          <a:bodyPr/>
          <a:lstStyle/>
          <a:p>
            <a:r>
              <a:rPr lang="cs-CZ" altLang="cs-CZ" dirty="0"/>
              <a:t>Disponibilní důchod a spotřeba domácností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8DFB0-D1C6-46B2-933A-47D60D4C3C9A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3" y="2286000"/>
            <a:ext cx="4530994" cy="3610511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3644" y="1684934"/>
            <a:ext cx="37570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•"/>
              <a:defRPr sz="2600">
                <a:solidFill>
                  <a:schemeClr val="accent2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accent2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ts val="0"/>
              </a:spcBef>
              <a:buClrTx/>
              <a:buNone/>
            </a:pPr>
            <a:r>
              <a:rPr lang="cs-CZ" altLang="en-US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Disponibilní důchod a spotřeba domácností</a:t>
            </a:r>
          </a:p>
          <a:p>
            <a:pPr algn="ctr">
              <a:spcBef>
                <a:spcPts val="0"/>
              </a:spcBef>
              <a:buClrTx/>
              <a:buNone/>
            </a:pPr>
            <a:r>
              <a:rPr lang="cs-CZ" alt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altLang="en-US" sz="1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mzr</a:t>
            </a:r>
            <a:r>
              <a:rPr lang="cs-CZ" alt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v %, příspěvky v procentních bodech, běžné ceny, sezonně neočištěno)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/>
          <a:stretch/>
        </p:blipFill>
        <p:spPr>
          <a:xfrm>
            <a:off x="5324565" y="2511849"/>
            <a:ext cx="6571744" cy="280416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26669" y="1684934"/>
            <a:ext cx="46947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•"/>
              <a:defRPr sz="2600">
                <a:solidFill>
                  <a:schemeClr val="accent2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accent2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ts val="0"/>
              </a:spcBef>
              <a:buClrTx/>
              <a:buNone/>
            </a:pPr>
            <a:r>
              <a:rPr lang="cs-CZ" altLang="en-US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Spotřeba domácností</a:t>
            </a:r>
            <a:endParaRPr lang="en-GB" altLang="en-US" sz="10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ts val="0"/>
              </a:spcBef>
              <a:buClrTx/>
              <a:buNone/>
            </a:pPr>
            <a:r>
              <a:rPr lang="en-GB" alt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altLang="en-US" sz="1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mzr</a:t>
            </a:r>
            <a:r>
              <a:rPr lang="cs-CZ" alt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v %, příspěvky v </a:t>
            </a:r>
            <a:r>
              <a:rPr lang="cs-CZ" altLang="en-US" sz="1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p.b</a:t>
            </a:r>
            <a:r>
              <a:rPr lang="cs-CZ" alt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., stálé ceny, sezonně očištěno</a:t>
            </a:r>
            <a:r>
              <a:rPr lang="en-GB" alt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17167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2582731" y="494558"/>
            <a:ext cx="9169400" cy="772319"/>
          </a:xfrm>
        </p:spPr>
        <p:txBody>
          <a:bodyPr/>
          <a:lstStyle/>
          <a:p>
            <a:r>
              <a:rPr lang="cs-CZ" altLang="cs-CZ" dirty="0"/>
              <a:t>Maloobchodní tržby a konjunkturální průzkumy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8DFB0-D1C6-46B2-933A-47D60D4C3C9A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46" y="2592564"/>
            <a:ext cx="4377645" cy="323298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325934" y="1891849"/>
            <a:ext cx="31720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Maloobchodní tržby bez motoristického segmentu (NACE 47)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cs-CZ" sz="1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mzr</a:t>
            </a:r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v %, stálé ceny, sezonně očištěno)</a:t>
            </a:r>
          </a:p>
        </p:txBody>
      </p:sp>
      <p:sp>
        <p:nvSpPr>
          <p:cNvPr id="10" name="Obdélník 9"/>
          <p:cNvSpPr/>
          <p:nvPr/>
        </p:nvSpPr>
        <p:spPr>
          <a:xfrm>
            <a:off x="7154177" y="1891849"/>
            <a:ext cx="38733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Saldo spotřebitelské důvěry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(rozdíl v % mezi odpověďmi vyjadřujícími zlepšení a zhoršení očekávaných i probíhajících tendencí)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0"/>
          <a:stretch/>
        </p:blipFill>
        <p:spPr>
          <a:xfrm>
            <a:off x="376317" y="2696206"/>
            <a:ext cx="6056804" cy="259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2450651" y="524775"/>
            <a:ext cx="9169400" cy="772319"/>
          </a:xfrm>
        </p:spPr>
        <p:txBody>
          <a:bodyPr/>
          <a:lstStyle/>
          <a:p>
            <a:r>
              <a:rPr lang="cs-CZ" altLang="cs-CZ" dirty="0"/>
              <a:t>Zadluženost a dluhová služba domácností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8DFB0-D1C6-46B2-933A-47D60D4C3C9A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371" y="1823508"/>
            <a:ext cx="5533332" cy="441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8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2470971" y="461778"/>
            <a:ext cx="9169400" cy="772319"/>
          </a:xfrm>
        </p:spPr>
        <p:txBody>
          <a:bodyPr/>
          <a:lstStyle/>
          <a:p>
            <a:r>
              <a:rPr lang="cs-CZ" altLang="cs-CZ" dirty="0"/>
              <a:t>Trh práce - nezaměstnanost – mezinárodní srovnání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8DFB0-D1C6-46B2-933A-47D60D4C3C9A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519018" y="1579175"/>
            <a:ext cx="69486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•"/>
              <a:defRPr sz="2600">
                <a:solidFill>
                  <a:schemeClr val="accent2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accent2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ts val="0"/>
              </a:spcBef>
              <a:buClrTx/>
              <a:buNone/>
            </a:pPr>
            <a:r>
              <a:rPr lang="cs-CZ" altLang="en-US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Obecná míra nezaměstnanosti</a:t>
            </a:r>
          </a:p>
          <a:p>
            <a:pPr algn="ctr">
              <a:spcBef>
                <a:spcPts val="0"/>
              </a:spcBef>
              <a:buClrTx/>
              <a:buNone/>
            </a:pPr>
            <a:r>
              <a:rPr lang="cs-CZ" alt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 % z aktivní populace, sezonně očištěno, březen 2023)</a:t>
            </a:r>
            <a:endParaRPr lang="en-GB" altLang="en-US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141293" y="5758195"/>
            <a:ext cx="161544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</a:t>
            </a:r>
            <a:r>
              <a:rPr lang="cs-CZ" sz="13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Eurostat</a:t>
            </a:r>
            <a:r>
              <a:rPr lang="cs-CZ" sz="13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en-GB" sz="13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2"/>
          <a:stretch/>
        </p:blipFill>
        <p:spPr>
          <a:xfrm>
            <a:off x="2141293" y="2278196"/>
            <a:ext cx="7704144" cy="332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4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2592891" y="545915"/>
            <a:ext cx="7343986" cy="772319"/>
          </a:xfrm>
        </p:spPr>
        <p:txBody>
          <a:bodyPr/>
          <a:lstStyle/>
          <a:p>
            <a:r>
              <a:rPr lang="cs-CZ" altLang="cs-CZ" dirty="0"/>
              <a:t>Trh práce – nezaměstnanost, LUCI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8DFB0-D1C6-46B2-933A-47D60D4C3C9A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284" y="2500416"/>
            <a:ext cx="4923793" cy="373192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061795" y="1831263"/>
            <a:ext cx="4280771" cy="377572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LUCI – souhrnný indikátor trhu práce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(index, směrodatné odchylky)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83" y="2500416"/>
            <a:ext cx="5270235" cy="378403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557682" y="1831263"/>
            <a:ext cx="3543035" cy="377572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Nezaměstnanost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 %, sezonně očištěno)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0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2562411" y="559775"/>
            <a:ext cx="9169400" cy="772319"/>
          </a:xfrm>
        </p:spPr>
        <p:txBody>
          <a:bodyPr/>
          <a:lstStyle/>
          <a:p>
            <a:r>
              <a:rPr lang="cs-CZ" altLang="cs-CZ" dirty="0"/>
              <a:t>Trh práce – vývoj mezd a produktivity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8DFB0-D1C6-46B2-933A-47D60D4C3C9A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7" y="2445821"/>
            <a:ext cx="5286611" cy="40930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08" y="2553422"/>
            <a:ext cx="4964935" cy="3802929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077863" y="1830536"/>
            <a:ext cx="2140857" cy="377572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Průměrné nominální mzdy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(meziroční změny v %)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292655" y="1753592"/>
            <a:ext cx="3291840" cy="531460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Průměrná mzda a NH produktivita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(meziroční změny v %, NHP – sezonně očištěno)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5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2946001" y="545052"/>
            <a:ext cx="5934239" cy="772319"/>
          </a:xfrm>
        </p:spPr>
        <p:txBody>
          <a:bodyPr/>
          <a:lstStyle/>
          <a:p>
            <a:r>
              <a:rPr lang="cs-CZ" altLang="cs-CZ" dirty="0"/>
              <a:t>Prognóza inflace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8DFB0-D1C6-46B2-933A-47D60D4C3C9A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0" y="2424070"/>
            <a:ext cx="3660265" cy="26564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598" y="2472479"/>
            <a:ext cx="3715045" cy="277192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6" y="2472479"/>
            <a:ext cx="3671162" cy="239658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25135" y="1817985"/>
            <a:ext cx="3577050" cy="377572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Prognóza inflace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 %)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124595" y="1817985"/>
            <a:ext cx="3577050" cy="377572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Struktura inflace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 %, příspěvky v </a:t>
            </a:r>
            <a:r>
              <a:rPr lang="cs-CZ" sz="1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p.b</a:t>
            </a:r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982756" y="1817985"/>
            <a:ext cx="3989269" cy="531460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Inflační očekávání domácností</a:t>
            </a:r>
          </a:p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 příštích 12 měsících, saldo odpovědí, sezonně očištěno, stupnice -100 až 100)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2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2636918" y="447754"/>
            <a:ext cx="9169400" cy="772319"/>
          </a:xfrm>
        </p:spPr>
        <p:txBody>
          <a:bodyPr/>
          <a:lstStyle/>
          <a:p>
            <a:r>
              <a:rPr lang="cs-CZ" altLang="cs-CZ" dirty="0"/>
              <a:t>Devizový kurz a úrokové sazby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8DFB0-D1C6-46B2-933A-47D60D4C3C9A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538" y="2570012"/>
            <a:ext cx="4632339" cy="315482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1" y="2570012"/>
            <a:ext cx="4620230" cy="312974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852699" y="2070274"/>
            <a:ext cx="2140857" cy="377572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Prognóza kurzu koruny 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nominální měnový kurz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566279" y="2070274"/>
            <a:ext cx="2140857" cy="377572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Prognóza úrokových sazeb 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(meziroční změny v %)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2545694" y="534519"/>
            <a:ext cx="9169400" cy="772319"/>
          </a:xfrm>
        </p:spPr>
        <p:txBody>
          <a:bodyPr/>
          <a:lstStyle/>
          <a:p>
            <a:r>
              <a:rPr lang="cs-CZ" altLang="cs-CZ" dirty="0"/>
              <a:t>Inflace v EU, EUR devizový kurz a úrokové sazby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8DFB0-D1C6-46B2-933A-47D60D4C3C9A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7" y="2333964"/>
            <a:ext cx="3348228" cy="27721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35" y="2333964"/>
            <a:ext cx="3946429" cy="246155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43" y="2440157"/>
            <a:ext cx="3617994" cy="2639923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223424" y="1801076"/>
            <a:ext cx="3577050" cy="531460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Kurz eura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USD/EUR, NEER eura vůči měnám 18 hlavních partnerů zemí eurozóny (01/2018 = 100, pravá osa)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51016" y="1724132"/>
            <a:ext cx="3577050" cy="531460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Spotřebitelská inflace v eurozóně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(HICP, meziroční změny v %, </a:t>
            </a:r>
            <a:r>
              <a:rPr lang="cs-CZ" sz="1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p.b</a:t>
            </a:r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., sezonně očištěno)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330715" y="1801076"/>
            <a:ext cx="3577050" cy="377572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3M EIROBOR a 3M USD LIBOR</a:t>
            </a:r>
            <a:endParaRPr lang="cs-CZ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 %, rozdíly v </a:t>
            </a:r>
            <a:r>
              <a:rPr lang="cs-CZ" sz="1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p.b</a:t>
            </a:r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8938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2613211" y="573881"/>
            <a:ext cx="9169400" cy="772319"/>
          </a:xfrm>
        </p:spPr>
        <p:txBody>
          <a:bodyPr/>
          <a:lstStyle/>
          <a:p>
            <a:r>
              <a:rPr lang="cs-CZ" altLang="cs-CZ" dirty="0"/>
              <a:t>Výnosy z pronájmu bytů a dostupnost bydlení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8DFB0-D1C6-46B2-933A-47D60D4C3C9A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051" y="1729050"/>
            <a:ext cx="4790520" cy="424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9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, text, atlas&#10;&#10;Popis byl vytvořen automaticky">
            <a:extLst>
              <a:ext uri="{FF2B5EF4-FFF2-40B4-BE49-F238E27FC236}">
                <a16:creationId xmlns:a16="http://schemas.microsoft.com/office/drawing/2014/main" id="{0FDFBAA9-4611-FE12-39FD-66537D354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C5EFD744-D1A6-4287-8A96-17DA3651C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56642"/>
            <a:ext cx="9144000" cy="1655762"/>
          </a:xfrm>
        </p:spPr>
        <p:txBody>
          <a:bodyPr>
            <a:normAutofit/>
          </a:bodyPr>
          <a:lstStyle/>
          <a:p>
            <a:r>
              <a:rPr lang="cs-CZ" sz="4000" b="1" dirty="0"/>
              <a:t>Pavlína Trojovská</a:t>
            </a:r>
          </a:p>
          <a:p>
            <a:r>
              <a:rPr lang="cs-CZ" sz="4000" b="1" dirty="0" err="1"/>
              <a:t>Centers</a:t>
            </a:r>
            <a:r>
              <a:rPr lang="cs-CZ" sz="4000" b="1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013454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Děkuji za pozornost</a:t>
            </a:r>
            <a:endParaRPr lang="cs-CZ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>
              <a:defRPr/>
            </a:pPr>
            <a:fld id="{BCC9003E-EA1C-4C5F-A5D4-5B997D428D03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33"/>
          </p:nvPr>
        </p:nvSpPr>
        <p:spPr>
          <a:xfrm>
            <a:off x="659209" y="2795288"/>
            <a:ext cx="7662228" cy="3271795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https://www.cnb.cz/cs/menova-politika/zpravy-o-menove-politice/</a:t>
            </a:r>
            <a:endParaRPr lang="cs-CZ" dirty="0"/>
          </a:p>
          <a:p>
            <a:r>
              <a:rPr lang="cs-CZ" dirty="0">
                <a:hlinkClick r:id="rId3"/>
              </a:rPr>
              <a:t>https://www.cnb.cz/cs/financni-stabilita/publikace-o-financni-stabilite/</a:t>
            </a:r>
            <a:endParaRPr lang="cs-CZ" dirty="0"/>
          </a:p>
          <a:p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53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Navštivte nás také na sociálních sítích</a:t>
            </a:r>
            <a:endParaRPr lang="cs-CZ" dirty="0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DCF2305-7480-4D33-B14C-42D20804E717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  <p:pic>
        <p:nvPicPr>
          <p:cNvPr id="27" name="Zástupný symbol pro obrázek 26">
            <a:hlinkClick r:id="rId2"/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>
            <a:fillRect/>
          </a:stretch>
        </p:blipFill>
        <p:spPr/>
      </p:pic>
      <p:pic>
        <p:nvPicPr>
          <p:cNvPr id="28" name="Zástupný symbol pro obrázek 27">
            <a:hlinkClick r:id="rId4"/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>
            <a:fillRect/>
          </a:stretch>
        </p:blipFill>
        <p:spPr/>
      </p:pic>
      <p:pic>
        <p:nvPicPr>
          <p:cNvPr id="29" name="Zástupný symbol pro obrázek 28">
            <a:hlinkClick r:id="rId6"/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r="114"/>
          <a:stretch>
            <a:fillRect/>
          </a:stretch>
        </p:blipFill>
        <p:spPr/>
      </p:pic>
      <p:pic>
        <p:nvPicPr>
          <p:cNvPr id="30" name="Zástupný symbol pro obrázek 29">
            <a:hlinkClick r:id="rId8"/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>
            <a:fillRect/>
          </a:stretch>
        </p:blipFill>
        <p:spPr/>
      </p:pic>
      <p:pic>
        <p:nvPicPr>
          <p:cNvPr id="33" name="Zástupný symbol pro obrázek 32"/>
          <p:cNvPicPr>
            <a:picLocks noGrp="1" noChangeAspect="1"/>
          </p:cNvPicPr>
          <p:nvPr>
            <p:ph type="pic" sz="quarter" idx="2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r="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13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2369371" y="452093"/>
            <a:ext cx="9169400" cy="772319"/>
          </a:xfrm>
        </p:spPr>
        <p:txBody>
          <a:bodyPr/>
          <a:lstStyle/>
          <a:p>
            <a:r>
              <a:rPr lang="cs-CZ" altLang="cs-CZ" dirty="0"/>
              <a:t>Ekonomika: investice a zahraniční obchod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8DFB0-D1C6-46B2-933A-47D60D4C3C9A}" type="slidenum">
              <a:rPr lang="cs-CZ" smtClean="0"/>
              <a:pPr/>
              <a:t>22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4" y="2567009"/>
            <a:ext cx="4788376" cy="336643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58" y="2567009"/>
            <a:ext cx="4666618" cy="336643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258302" y="1829527"/>
            <a:ext cx="4167535" cy="531460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Investice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(meziroční změny v %, příspěvky v </a:t>
            </a:r>
            <a:r>
              <a:rPr lang="cs-CZ" sz="1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p.b</a:t>
            </a:r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., stálé ceny, sezonně očištěno)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216667" y="1829527"/>
            <a:ext cx="3671786" cy="377572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Reálný vývoz a dovoz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(meziroční změny v % a mld. Kč, sezonně očištěno)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7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2585294" y="534935"/>
            <a:ext cx="9169400" cy="772319"/>
          </a:xfrm>
        </p:spPr>
        <p:txBody>
          <a:bodyPr/>
          <a:lstStyle/>
          <a:p>
            <a:r>
              <a:rPr lang="cs-CZ" altLang="cs-CZ" dirty="0"/>
              <a:t>Úvěry domácnostem a úrokové sazby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8DFB0-D1C6-46B2-933A-47D60D4C3C9A}" type="slidenum">
              <a:rPr lang="cs-CZ" smtClean="0"/>
              <a:pPr/>
              <a:t>23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05" y="2677864"/>
            <a:ext cx="4468512" cy="374799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74" y="2677864"/>
            <a:ext cx="4535603" cy="3584406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9724" y="2166339"/>
            <a:ext cx="399114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•"/>
              <a:defRPr sz="2600">
                <a:solidFill>
                  <a:schemeClr val="accent2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accent2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ts val="0"/>
              </a:spcBef>
              <a:buClrTx/>
              <a:buNone/>
            </a:pPr>
            <a:r>
              <a:rPr lang="cs-CZ" altLang="en-US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Úvěry domácnostem</a:t>
            </a:r>
          </a:p>
          <a:p>
            <a:pPr algn="ctr">
              <a:spcBef>
                <a:spcPts val="0"/>
              </a:spcBef>
              <a:buClrTx/>
              <a:buNone/>
            </a:pPr>
            <a:r>
              <a:rPr lang="cs-CZ" alt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(roční míry růstu v %, příspěvky v </a:t>
            </a:r>
            <a:r>
              <a:rPr lang="cs-CZ" altLang="en-US" sz="1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p.b</a:t>
            </a:r>
            <a:r>
              <a:rPr lang="cs-CZ" alt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., údaje ke konci čtvrtletí) 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994270" y="2245885"/>
            <a:ext cx="35132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3300"/>
              </a:buClr>
              <a:buChar char="•"/>
              <a:defRPr sz="2600">
                <a:solidFill>
                  <a:schemeClr val="accent2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accent2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>
                <a:solidFill>
                  <a:schemeClr val="accent2"/>
                </a:solidFill>
                <a:latin typeface="Arial Narrow" pitchFamily="34" charset="0"/>
              </a:defRPr>
            </a:lvl9pPr>
          </a:lstStyle>
          <a:p>
            <a:pPr algn="ctr">
              <a:spcBef>
                <a:spcPts val="0"/>
              </a:spcBef>
              <a:buClrTx/>
              <a:buNone/>
            </a:pPr>
            <a:r>
              <a:rPr lang="cs-CZ" altLang="en-US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Úrokové sazby z úvěrů a vkladů domácností</a:t>
            </a:r>
          </a:p>
          <a:p>
            <a:pPr algn="ctr">
              <a:spcBef>
                <a:spcPts val="0"/>
              </a:spcBef>
              <a:buClrTx/>
              <a:buNone/>
            </a:pPr>
            <a:r>
              <a:rPr lang="cs-CZ" altLang="en-US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(nové obchody, v %)</a:t>
            </a:r>
          </a:p>
        </p:txBody>
      </p:sp>
    </p:spTree>
    <p:extLst>
      <p:ext uri="{BB962C8B-B14F-4D97-AF65-F5344CB8AC3E}">
        <p14:creationId xmlns:p14="http://schemas.microsoft.com/office/powerpoint/2010/main" val="861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 4">
            <a:extLst>
              <a:ext uri="{FF2B5EF4-FFF2-40B4-BE49-F238E27FC236}">
                <a16:creationId xmlns:a16="http://schemas.microsoft.com/office/drawing/2014/main" id="{0E8A058A-2064-5841-551A-2838A2537A72}"/>
              </a:ext>
            </a:extLst>
          </p:cNvPr>
          <p:cNvSpPr/>
          <p:nvPr/>
        </p:nvSpPr>
        <p:spPr>
          <a:xfrm>
            <a:off x="4537149" y="1046327"/>
            <a:ext cx="2652215" cy="28250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5B33CCE-49D3-6F3A-DC4D-46ACD72DF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7689" y="3255962"/>
            <a:ext cx="9144000" cy="1655762"/>
          </a:xfrm>
        </p:spPr>
        <p:txBody>
          <a:bodyPr>
            <a:normAutofit/>
          </a:bodyPr>
          <a:lstStyle/>
          <a:p>
            <a:r>
              <a:rPr lang="cs-CZ" sz="4400" b="1" dirty="0"/>
              <a:t>Jindřich Kukačka, </a:t>
            </a:r>
            <a:r>
              <a:rPr lang="cs-CZ" sz="4400" b="1" dirty="0" err="1"/>
              <a:t>Portin</a:t>
            </a:r>
            <a:endParaRPr lang="cs-CZ" sz="4400" b="1" dirty="0"/>
          </a:p>
        </p:txBody>
      </p:sp>
      <p:pic>
        <p:nvPicPr>
          <p:cNvPr id="4" name="Obrázek 3" descr="Obsah obrázku Grafika, text, snímek obrazovky, měsíc&#10;&#10;Popis byl vytvořen automaticky">
            <a:extLst>
              <a:ext uri="{FF2B5EF4-FFF2-40B4-BE49-F238E27FC236}">
                <a16:creationId xmlns:a16="http://schemas.microsoft.com/office/drawing/2014/main" id="{4A82D940-6B22-535C-C4A2-A2DBC2AC5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90" y="1412771"/>
            <a:ext cx="2237734" cy="143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93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FAA70C3-2AD5-42D6-AC00-5977FEA4D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21E49EA-DB57-47E5-E8CE-046EF3E152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11" r="25701" b="-1"/>
          <a:stretch/>
        </p:blipFill>
        <p:spPr>
          <a:xfrm>
            <a:off x="139439" y="2160542"/>
            <a:ext cx="5342805" cy="4453168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pic>
        <p:nvPicPr>
          <p:cNvPr id="5" name="Obrázek 4" descr="Obsah obrázku venku, Letecké snímkování, obloha, budova&#10;&#10;Popis byl vytvořen automaticky">
            <a:extLst>
              <a:ext uri="{FF2B5EF4-FFF2-40B4-BE49-F238E27FC236}">
                <a16:creationId xmlns:a16="http://schemas.microsoft.com/office/drawing/2014/main" id="{071926A9-7110-17F9-2B6F-47C8BA8DB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r="17263"/>
          <a:stretch/>
        </p:blipFill>
        <p:spPr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8608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75B33CCE-49D3-6F3A-DC4D-46ACD72DF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5720" y="3642981"/>
            <a:ext cx="9144000" cy="1655762"/>
          </a:xfrm>
        </p:spPr>
        <p:txBody>
          <a:bodyPr>
            <a:normAutofit/>
          </a:bodyPr>
          <a:lstStyle/>
          <a:p>
            <a:r>
              <a:rPr lang="cs-CZ" sz="4000" b="1" dirty="0"/>
              <a:t>Vladimír Vondřich, </a:t>
            </a:r>
            <a:r>
              <a:rPr lang="cs-CZ" sz="4000" b="1" dirty="0" err="1"/>
              <a:t>InterCora</a:t>
            </a:r>
            <a:endParaRPr lang="cs-CZ" sz="4000" b="1" dirty="0"/>
          </a:p>
        </p:txBody>
      </p:sp>
      <p:pic>
        <p:nvPicPr>
          <p:cNvPr id="5" name="Obrázek 4" descr="Obsah obrázku snímek obrazovky, Grafika, Písmo, kruh&#10;&#10;Popis byl vytvořen automaticky">
            <a:extLst>
              <a:ext uri="{FF2B5EF4-FFF2-40B4-BE49-F238E27FC236}">
                <a16:creationId xmlns:a16="http://schemas.microsoft.com/office/drawing/2014/main" id="{784860E2-B590-9878-A492-30A129798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65" y="2345004"/>
            <a:ext cx="4258670" cy="68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30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obloha, venku, Pozemní vozidlo, silnice&#10;&#10;Popis byl vytvořen automaticky">
            <a:extLst>
              <a:ext uri="{FF2B5EF4-FFF2-40B4-BE49-F238E27FC236}">
                <a16:creationId xmlns:a16="http://schemas.microsoft.com/office/drawing/2014/main" id="{C074D66F-4F92-6FC3-D124-4CD3B96A9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0" r="-3" b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Obrázek 2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3745D349-EABF-8119-FBBD-52915216C0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5" r="1620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Obrázek 4" descr="Obsah obrázku obloha, venku, budova, Billboard&#10;&#10;Popis byl vytvořen automaticky">
            <a:extLst>
              <a:ext uri="{FF2B5EF4-FFF2-40B4-BE49-F238E27FC236}">
                <a16:creationId xmlns:a16="http://schemas.microsoft.com/office/drawing/2014/main" id="{B07E508C-E46A-CC3F-D1F2-8D9104D71F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5" r="9405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5155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E9F308A2-DE75-5505-BF5A-C52F53D518C5}"/>
              </a:ext>
            </a:extLst>
          </p:cNvPr>
          <p:cNvSpPr/>
          <p:nvPr/>
        </p:nvSpPr>
        <p:spPr>
          <a:xfrm>
            <a:off x="3361898" y="163773"/>
            <a:ext cx="5630901" cy="6651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D4913D89-3A38-8E30-10A1-3874FD8AC3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710973"/>
              </p:ext>
            </p:extLst>
          </p:nvPr>
        </p:nvGraphicFramePr>
        <p:xfrm>
          <a:off x="4254571" y="520369"/>
          <a:ext cx="30480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58000" imgH="12191961" progId="AcroExch.Document.DC">
                  <p:embed/>
                </p:oleObj>
              </mc:Choice>
              <mc:Fallback>
                <p:oleObj name="Acrobat Document" r:id="rId2" imgW="6858000" imgH="121919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54571" y="520369"/>
                        <a:ext cx="30480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A4D96F8D-3325-8032-F599-5103E3B2AE74}"/>
              </a:ext>
            </a:extLst>
          </p:cNvPr>
          <p:cNvSpPr/>
          <p:nvPr/>
        </p:nvSpPr>
        <p:spPr>
          <a:xfrm>
            <a:off x="6371771" y="3429000"/>
            <a:ext cx="1475619" cy="697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15B596A9-0BAC-A07D-5152-BF347CF93E4E}"/>
              </a:ext>
            </a:extLst>
          </p:cNvPr>
          <p:cNvCxnSpPr>
            <a:cxnSpLocks/>
          </p:cNvCxnSpPr>
          <p:nvPr/>
        </p:nvCxnSpPr>
        <p:spPr>
          <a:xfrm>
            <a:off x="3057676" y="1180495"/>
            <a:ext cx="1354667" cy="1175657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A3A93DCD-DEC5-02D7-1205-259C647EE6CA}"/>
              </a:ext>
            </a:extLst>
          </p:cNvPr>
          <p:cNvCxnSpPr>
            <a:cxnSpLocks/>
          </p:cNvCxnSpPr>
          <p:nvPr/>
        </p:nvCxnSpPr>
        <p:spPr>
          <a:xfrm flipH="1">
            <a:off x="5505753" y="2946400"/>
            <a:ext cx="1190171" cy="870866"/>
          </a:xfrm>
          <a:prstGeom prst="straightConnector1">
            <a:avLst/>
          </a:prstGeom>
          <a:ln w="101600" cap="rnd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9165B2E4-8FD1-1FEE-E82F-6617FB7A95FD}"/>
              </a:ext>
            </a:extLst>
          </p:cNvPr>
          <p:cNvSpPr txBox="1"/>
          <p:nvPr/>
        </p:nvSpPr>
        <p:spPr>
          <a:xfrm>
            <a:off x="7365600" y="1972800"/>
            <a:ext cx="182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10.30 – 11.30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4E4703-E75F-DB76-31E6-2BC1A473F552}"/>
              </a:ext>
            </a:extLst>
          </p:cNvPr>
          <p:cNvSpPr txBox="1"/>
          <p:nvPr/>
        </p:nvSpPr>
        <p:spPr>
          <a:xfrm>
            <a:off x="7365600" y="2577068"/>
            <a:ext cx="182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12.00 – 13.00</a:t>
            </a:r>
          </a:p>
        </p:txBody>
      </p:sp>
      <p:pic>
        <p:nvPicPr>
          <p:cNvPr id="10" name="Obrázek 9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34990810-CB07-657C-FECF-E03A1F3894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t="6380" r="-4995" b="2466"/>
          <a:stretch/>
        </p:blipFill>
        <p:spPr>
          <a:xfrm>
            <a:off x="436115" y="163773"/>
            <a:ext cx="3855697" cy="625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8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venku, vozidlo, Pozemní vozidlo, silnice&#10;&#10;Popis byl vytvořen automaticky">
            <a:extLst>
              <a:ext uri="{FF2B5EF4-FFF2-40B4-BE49-F238E27FC236}">
                <a16:creationId xmlns:a16="http://schemas.microsoft.com/office/drawing/2014/main" id="{AA9DC45E-FBFA-9E73-40E7-E9FE3DA622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" r="-3" b="182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Obrázek 2" descr="Obsah obrázku výjev, Obchodní dům, Maloobchod, nákupní centrum&#10;&#10;Popis byl vytvořen automaticky">
            <a:extLst>
              <a:ext uri="{FF2B5EF4-FFF2-40B4-BE49-F238E27FC236}">
                <a16:creationId xmlns:a16="http://schemas.microsoft.com/office/drawing/2014/main" id="{3CF9D80B-D43A-EDF5-5FF0-884E4FE0C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2" b="2375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Obrázek 4" descr="Obsah obrázku venku, budova, výjev, město&#10;&#10;Popis byl vytvořen automaticky">
            <a:extLst>
              <a:ext uri="{FF2B5EF4-FFF2-40B4-BE49-F238E27FC236}">
                <a16:creationId xmlns:a16="http://schemas.microsoft.com/office/drawing/2014/main" id="{2705FAEE-FE76-D484-442E-F4CA2BC819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r="29140" b="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1222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, text, atlas&#10;&#10;Popis byl vytvořen automaticky">
            <a:extLst>
              <a:ext uri="{FF2B5EF4-FFF2-40B4-BE49-F238E27FC236}">
                <a16:creationId xmlns:a16="http://schemas.microsoft.com/office/drawing/2014/main" id="{0FDFBAA9-4611-FE12-39FD-66537D354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48669"/>
            <a:ext cx="43891200" cy="2468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3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4717856-1352-2CBD-96D3-9253AFFEB2F9}"/>
              </a:ext>
            </a:extLst>
          </p:cNvPr>
          <p:cNvPicPr/>
          <p:nvPr/>
        </p:nvPicPr>
        <p:blipFill rotWithShape="1">
          <a:blip r:embed="rId2"/>
          <a:srcRect l="11485" r="14717" b="-2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F89E61B-965A-0905-E6C2-9A418E890377}"/>
              </a:ext>
            </a:extLst>
          </p:cNvPr>
          <p:cNvPicPr/>
          <p:nvPr/>
        </p:nvPicPr>
        <p:blipFill rotWithShape="1">
          <a:blip r:embed="rId3"/>
          <a:srcRect l="2422" r="22549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Obrázek 3" descr="Obsah obrázku strom, voda, exteriér, řeka&#10;&#10;Popis byl vytvořen automaticky">
            <a:extLst>
              <a:ext uri="{FF2B5EF4-FFF2-40B4-BE49-F238E27FC236}">
                <a16:creationId xmlns:a16="http://schemas.microsoft.com/office/drawing/2014/main" id="{BEFC3D40-6226-DDF8-D4CD-F03046044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" r="3" b="11048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531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081F969-59EE-7842-AC22-54A197542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67" y="617480"/>
            <a:ext cx="5338769" cy="533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9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BAD9D8D-157D-3984-E822-D210BB6D2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4878" t="4345" r="10122"/>
          <a:stretch/>
        </p:blipFill>
        <p:spPr>
          <a:xfrm>
            <a:off x="238535" y="2034330"/>
            <a:ext cx="4860237" cy="4649096"/>
          </a:xfrm>
          <a:prstGeom prst="rect">
            <a:avLst/>
          </a:prstGeom>
          <a:ln w="57150"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579D5AD-CF3E-5BC7-D0A9-63C152142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/>
          <a:stretch/>
        </p:blipFill>
        <p:spPr>
          <a:xfrm>
            <a:off x="5280569" y="2034330"/>
            <a:ext cx="6633135" cy="464909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23F2927-89F2-C8BB-96D1-6A0CA030CCBE}"/>
              </a:ext>
            </a:extLst>
          </p:cNvPr>
          <p:cNvSpPr txBox="1"/>
          <p:nvPr/>
        </p:nvSpPr>
        <p:spPr>
          <a:xfrm>
            <a:off x="2104474" y="1626826"/>
            <a:ext cx="998311" cy="523220"/>
          </a:xfrm>
          <a:prstGeom prst="rect">
            <a:avLst/>
          </a:prstGeom>
          <a:solidFill>
            <a:schemeClr val="accent2"/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2003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0E4B1F0-7FEE-9A93-D2A3-295C76A1EF3C}"/>
              </a:ext>
            </a:extLst>
          </p:cNvPr>
          <p:cNvSpPr txBox="1"/>
          <p:nvPr/>
        </p:nvSpPr>
        <p:spPr>
          <a:xfrm>
            <a:off x="8047188" y="1626826"/>
            <a:ext cx="998311" cy="523220"/>
          </a:xfrm>
          <a:prstGeom prst="rect">
            <a:avLst/>
          </a:prstGeom>
          <a:solidFill>
            <a:schemeClr val="accent2"/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2023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00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081F969-59EE-7842-AC22-54A197542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456" y="2400301"/>
            <a:ext cx="1684286" cy="168428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5414283-A483-6040-BF69-A602882CFBC6}"/>
              </a:ext>
            </a:extLst>
          </p:cNvPr>
          <p:cNvSpPr txBox="1"/>
          <p:nvPr/>
        </p:nvSpPr>
        <p:spPr>
          <a:xfrm>
            <a:off x="392908" y="603201"/>
            <a:ext cx="95011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/>
              <a:t> </a:t>
            </a:r>
          </a:p>
          <a:p>
            <a:r>
              <a:rPr lang="cs-CZ" sz="6600" b="1" dirty="0"/>
              <a:t>vzniklo v Česku, exportujeme do zahraničí a vracíme v Česku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6A491B-5868-3A46-9237-F1646F917A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42"/>
          <a:stretch/>
        </p:blipFill>
        <p:spPr>
          <a:xfrm>
            <a:off x="97128" y="335756"/>
            <a:ext cx="4053894" cy="1238159"/>
          </a:xfrm>
          <a:prstGeom prst="rect">
            <a:avLst/>
          </a:prstGeom>
          <a:scene3d>
            <a:camera prst="orthographicFront">
              <a:rot lat="0" lon="0" rev="12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63351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081F969-59EE-7842-AC22-54A197542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456" y="2400301"/>
            <a:ext cx="1684286" cy="168428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5414283-A483-6040-BF69-A602882CFBC6}"/>
              </a:ext>
            </a:extLst>
          </p:cNvPr>
          <p:cNvSpPr txBox="1"/>
          <p:nvPr/>
        </p:nvSpPr>
        <p:spPr>
          <a:xfrm>
            <a:off x="435770" y="1246139"/>
            <a:ext cx="92368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/>
              <a:t>Děkujeme vám za 20 let  spolupráce, partnerství a podpory!</a:t>
            </a:r>
          </a:p>
        </p:txBody>
      </p:sp>
    </p:spTree>
    <p:extLst>
      <p:ext uri="{BB962C8B-B14F-4D97-AF65-F5344CB8AC3E}">
        <p14:creationId xmlns:p14="http://schemas.microsoft.com/office/powerpoint/2010/main" val="130413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Libor Holub, ředitel sekce finanční stability		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err="1"/>
              <a:t>RetailCon</a:t>
            </a:r>
            <a:r>
              <a:rPr lang="cs-CZ" dirty="0"/>
              <a:t>, Kongresový sál ČNB	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8"/>
          </p:nvPr>
        </p:nvSpPr>
        <p:spPr>
          <a:xfrm>
            <a:off x="667752" y="1615281"/>
            <a:ext cx="6309179" cy="2872498"/>
          </a:xfrm>
        </p:spPr>
        <p:txBody>
          <a:bodyPr/>
          <a:lstStyle/>
          <a:p>
            <a:r>
              <a:rPr lang="cs-CZ" dirty="0"/>
              <a:t>Situace v sektoru domácností v současné fázi hospodářského cyklu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cs-CZ" dirty="0"/>
              <a:t>Praha 6. června 2023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2410011" y="579686"/>
            <a:ext cx="9169400" cy="772319"/>
          </a:xfrm>
        </p:spPr>
        <p:txBody>
          <a:bodyPr/>
          <a:lstStyle/>
          <a:p>
            <a:r>
              <a:rPr lang="cs-CZ" altLang="cs-CZ" dirty="0"/>
              <a:t>Ekonomika: spotřeba domácností a vlády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E8DFB0-D1C6-46B2-933A-47D60D4C3C9A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77" y="2664424"/>
            <a:ext cx="4185920" cy="327210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47" y="2664423"/>
            <a:ext cx="4547230" cy="326491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94664" y="2069668"/>
            <a:ext cx="4978400" cy="377572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Struktura meziročního růstu HDP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(meziroční změny v %, příspěvky v </a:t>
            </a:r>
            <a:r>
              <a:rPr lang="cs-CZ" sz="1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p.b</a:t>
            </a:r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., stálé ceny, sezonně očištěno)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613367" y="2069668"/>
            <a:ext cx="3770787" cy="377572"/>
          </a:xfrm>
          <a:prstGeom prst="rect">
            <a:avLst/>
          </a:prstGeom>
          <a:noFill/>
        </p:spPr>
        <p:txBody>
          <a:bodyPr wrap="square" bIns="23400" rtlCol="0" anchor="ctr">
            <a:spAutoFit/>
          </a:bodyPr>
          <a:lstStyle/>
          <a:p>
            <a:pPr algn="ctr"/>
            <a:r>
              <a:rPr lang="cs-CZ" sz="1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Spotřeba domácností a vlády</a:t>
            </a:r>
          </a:p>
          <a:p>
            <a:pPr algn="ctr"/>
            <a:r>
              <a:rPr lang="cs-CZ" sz="1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(meziroční změny v %, stálé ceny, sezonně očištěno)</a:t>
            </a:r>
            <a:endParaRPr lang="en-GB" sz="1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557</Words>
  <Application>Microsoft Office PowerPoint</Application>
  <PresentationFormat>Širokoúhlá obrazovka</PresentationFormat>
  <Paragraphs>94</Paragraphs>
  <Slides>30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Verdana</vt:lpstr>
      <vt:lpstr>Motiv Office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Ekonomika: spotřeba domácností a vlády</vt:lpstr>
      <vt:lpstr>Disponibilní důchod a spotřeba domácností</vt:lpstr>
      <vt:lpstr>Maloobchodní tržby a konjunkturální průzkumy</vt:lpstr>
      <vt:lpstr>Zadluženost a dluhová služba domácností</vt:lpstr>
      <vt:lpstr>Trh práce - nezaměstnanost – mezinárodní srovnání</vt:lpstr>
      <vt:lpstr>Trh práce – nezaměstnanost, LUCI</vt:lpstr>
      <vt:lpstr>Trh práce – vývoj mezd a produktivity</vt:lpstr>
      <vt:lpstr>Prognóza inflace</vt:lpstr>
      <vt:lpstr>Devizový kurz a úrokové sazby</vt:lpstr>
      <vt:lpstr>Inflace v EU, EUR devizový kurz a úrokové sazby</vt:lpstr>
      <vt:lpstr>Výnosy z pronájmu bytů a dostupnost bydlení</vt:lpstr>
      <vt:lpstr>Děkuji za pozornost</vt:lpstr>
      <vt:lpstr>Navštivte nás také na sociálních sítích</vt:lpstr>
      <vt:lpstr>Ekonomika: investice a zahraniční obchod</vt:lpstr>
      <vt:lpstr>Úvěry domácnostem a úrokové sazby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Pavlína Trojovská</dc:creator>
  <cp:lastModifiedBy>Pavlína Trojovská</cp:lastModifiedBy>
  <cp:revision>6</cp:revision>
  <dcterms:created xsi:type="dcterms:W3CDTF">2023-05-22T17:57:31Z</dcterms:created>
  <dcterms:modified xsi:type="dcterms:W3CDTF">2023-06-15T09:42:43Z</dcterms:modified>
</cp:coreProperties>
</file>