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147375900" r:id="rId2"/>
    <p:sldId id="260" r:id="rId3"/>
    <p:sldId id="261" r:id="rId4"/>
    <p:sldId id="258" r:id="rId5"/>
    <p:sldId id="262" r:id="rId6"/>
    <p:sldId id="257" r:id="rId7"/>
    <p:sldId id="259" r:id="rId8"/>
    <p:sldId id="263" r:id="rId9"/>
    <p:sldId id="264" r:id="rId10"/>
    <p:sldId id="265" r:id="rId11"/>
    <p:sldId id="280" r:id="rId12"/>
    <p:sldId id="2147375901" r:id="rId13"/>
    <p:sldId id="266" r:id="rId14"/>
    <p:sldId id="267" r:id="rId15"/>
    <p:sldId id="268" r:id="rId16"/>
    <p:sldId id="281" r:id="rId17"/>
    <p:sldId id="282" r:id="rId18"/>
    <p:sldId id="2147375896" r:id="rId19"/>
    <p:sldId id="2147375875" r:id="rId20"/>
    <p:sldId id="2147375876" r:id="rId21"/>
    <p:sldId id="331" r:id="rId22"/>
    <p:sldId id="332" r:id="rId23"/>
    <p:sldId id="2147375877" r:id="rId24"/>
    <p:sldId id="2147375870" r:id="rId25"/>
    <p:sldId id="2147375889" r:id="rId26"/>
    <p:sldId id="2147375874" r:id="rId27"/>
    <p:sldId id="2147375890" r:id="rId28"/>
    <p:sldId id="2147375891" r:id="rId29"/>
    <p:sldId id="2147375892" r:id="rId30"/>
    <p:sldId id="2147375844" r:id="rId31"/>
    <p:sldId id="2147375893" r:id="rId32"/>
    <p:sldId id="2147375841" r:id="rId33"/>
    <p:sldId id="2147375839" r:id="rId34"/>
    <p:sldId id="2147375879" r:id="rId35"/>
    <p:sldId id="2147375883" r:id="rId36"/>
    <p:sldId id="2147375768" r:id="rId37"/>
    <p:sldId id="2147375772" r:id="rId38"/>
    <p:sldId id="2147375849" r:id="rId39"/>
    <p:sldId id="2147375895" r:id="rId40"/>
    <p:sldId id="2147375882" r:id="rId41"/>
    <p:sldId id="2147375897" r:id="rId42"/>
    <p:sldId id="2147375898" r:id="rId43"/>
    <p:sldId id="284" r:id="rId44"/>
    <p:sldId id="285" r:id="rId45"/>
    <p:sldId id="287" r:id="rId46"/>
    <p:sldId id="2147375899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'délka návštěvy'!$D$1</c:f>
              <c:strCache>
                <c:ptCount val="1"/>
                <c:pt idx="0">
                  <c:v>pracovni den</c:v>
                </c:pt>
              </c:strCache>
            </c:strRef>
          </c:tx>
          <c:spPr>
            <a:solidFill>
              <a:srgbClr val="FAD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n Air" panose="020F0503030404020204" pitchFamily="34" charset="-18"/>
                    <a:ea typeface="+mn-ea"/>
                    <a:cs typeface="On Air" panose="020F0503030404020204" pitchFamily="34" charset="-18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'délka návštěvy'!$C$2:$C$9</c:f>
              <c:strCache>
                <c:ptCount val="8"/>
                <c:pt idx="0">
                  <c:v>00:00 - 00:30</c:v>
                </c:pt>
                <c:pt idx="1">
                  <c:v>00:30 - 01:00</c:v>
                </c:pt>
                <c:pt idx="2">
                  <c:v>01:00 - 01:30</c:v>
                </c:pt>
                <c:pt idx="3">
                  <c:v>01:30 - 02:00</c:v>
                </c:pt>
                <c:pt idx="4">
                  <c:v>02:00 - 02:30</c:v>
                </c:pt>
                <c:pt idx="5">
                  <c:v>02:30 - 03:00</c:v>
                </c:pt>
                <c:pt idx="6">
                  <c:v>03:00 - 03:30</c:v>
                </c:pt>
                <c:pt idx="7">
                  <c:v>03:30 - 04:00</c:v>
                </c:pt>
              </c:strCache>
            </c:strRef>
          </c:cat>
          <c:val>
            <c:numRef>
              <c:f>'délka návštěvy'!$D$2:$D$9</c:f>
              <c:numCache>
                <c:formatCode>0%</c:formatCode>
                <c:ptCount val="8"/>
                <c:pt idx="0">
                  <c:v>0.25900000000000001</c:v>
                </c:pt>
                <c:pt idx="1">
                  <c:v>0.22539999999999999</c:v>
                </c:pt>
                <c:pt idx="2">
                  <c:v>0.1164</c:v>
                </c:pt>
                <c:pt idx="3">
                  <c:v>6.6799999999999998E-2</c:v>
                </c:pt>
                <c:pt idx="4">
                  <c:v>3.6799999999999999E-2</c:v>
                </c:pt>
                <c:pt idx="5">
                  <c:v>2.7099999999999999E-2</c:v>
                </c:pt>
                <c:pt idx="6">
                  <c:v>1.84E-2</c:v>
                </c:pt>
                <c:pt idx="7">
                  <c:v>1.3100000000000001E-2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B2-418F-AD5D-6C174F02101B}"/>
            </c:ext>
          </c:extLst>
        </c:ser>
        <c:ser>
          <c:idx val="1"/>
          <c:order val="1"/>
          <c:tx>
            <c:strRef>
              <c:f>'délka návštěvy'!$E$1</c:f>
              <c:strCache>
                <c:ptCount val="1"/>
                <c:pt idx="0">
                  <c:v>vikend</c:v>
                </c:pt>
              </c:strCache>
            </c:strRef>
          </c:tx>
          <c:spPr>
            <a:solidFill>
              <a:srgbClr val="00DC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n Air" panose="020F0503030404020204" pitchFamily="34" charset="-18"/>
                    <a:ea typeface="+mn-ea"/>
                    <a:cs typeface="On Air" panose="020F0503030404020204" pitchFamily="34" charset="-18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'délka návštěvy'!$C$2:$C$9</c:f>
              <c:strCache>
                <c:ptCount val="8"/>
                <c:pt idx="0">
                  <c:v>00:00 - 00:30</c:v>
                </c:pt>
                <c:pt idx="1">
                  <c:v>00:30 - 01:00</c:v>
                </c:pt>
                <c:pt idx="2">
                  <c:v>01:00 - 01:30</c:v>
                </c:pt>
                <c:pt idx="3">
                  <c:v>01:30 - 02:00</c:v>
                </c:pt>
                <c:pt idx="4">
                  <c:v>02:00 - 02:30</c:v>
                </c:pt>
                <c:pt idx="5">
                  <c:v>02:30 - 03:00</c:v>
                </c:pt>
                <c:pt idx="6">
                  <c:v>03:00 - 03:30</c:v>
                </c:pt>
                <c:pt idx="7">
                  <c:v>03:30 - 04:00</c:v>
                </c:pt>
              </c:strCache>
            </c:strRef>
          </c:cat>
          <c:val>
            <c:numRef>
              <c:f>'délka návštěvy'!$E$2:$E$9</c:f>
              <c:numCache>
                <c:formatCode>0%</c:formatCode>
                <c:ptCount val="8"/>
                <c:pt idx="0">
                  <c:v>8.6900000000000005E-2</c:v>
                </c:pt>
                <c:pt idx="1">
                  <c:v>6.4500000000000002E-2</c:v>
                </c:pt>
                <c:pt idx="2">
                  <c:v>3.4700000000000002E-2</c:v>
                </c:pt>
                <c:pt idx="3">
                  <c:v>2.0299999999999999E-2</c:v>
                </c:pt>
                <c:pt idx="4">
                  <c:v>1.14E-2</c:v>
                </c:pt>
                <c:pt idx="5">
                  <c:v>8.9999999999999993E-3</c:v>
                </c:pt>
                <c:pt idx="6">
                  <c:v>6.1000000000000004E-3</c:v>
                </c:pt>
                <c:pt idx="7">
                  <c:v>4.3E-3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B2-418F-AD5D-6C174F02101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9036440"/>
        <c:axId val="439035000"/>
      </c:barChart>
      <c:catAx>
        <c:axId val="439036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n Air" panose="020F0503030404020204" pitchFamily="34" charset="-18"/>
                <a:ea typeface="+mn-ea"/>
                <a:cs typeface="On Air" panose="020F0503030404020204" pitchFamily="34" charset="-18"/>
              </a:defRPr>
            </a:pPr>
            <a:endParaRPr lang="cs-CZ"/>
          </a:p>
        </c:txPr>
        <c:crossAx val="439035000"/>
        <c:crosses val="autoZero"/>
        <c:auto val="1"/>
        <c:lblAlgn val="ctr"/>
        <c:lblOffset val="100"/>
        <c:noMultiLvlLbl val="0"/>
      </c:catAx>
      <c:valAx>
        <c:axId val="4390350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43903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n Air" panose="020F0503030404020204" pitchFamily="34" charset="-18"/>
              <a:ea typeface="+mn-ea"/>
              <a:cs typeface="On Air" panose="020F0503030404020204" pitchFamily="34" charset="-18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On Air" panose="020F0503030404020204" pitchFamily="34" charset="-18"/>
          <a:cs typeface="On Air" panose="020F0503030404020204" pitchFamily="34" charset="-18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opakovanost!$B$1</c:f>
              <c:strCache>
                <c:ptCount val="1"/>
                <c:pt idx="0">
                  <c:v>Nákupní centrum</c:v>
                </c:pt>
              </c:strCache>
            </c:strRef>
          </c:tx>
          <c:spPr>
            <a:solidFill>
              <a:srgbClr val="00008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n Air" panose="020F0503030404020204" pitchFamily="34" charset="-18"/>
                    <a:ea typeface="+mn-ea"/>
                    <a:cs typeface="On Air" panose="020F0503030404020204" pitchFamily="34" charset="-18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opakovanost!$A$2:$A$11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vice nez 10</c:v>
                </c:pt>
              </c:strCache>
            </c:strRef>
          </c:cat>
          <c:val>
            <c:numRef>
              <c:f>opakovanost!$B$2:$B$11</c:f>
              <c:numCache>
                <c:formatCode>0%</c:formatCode>
                <c:ptCount val="10"/>
                <c:pt idx="0">
                  <c:v>0.67118370199999999</c:v>
                </c:pt>
                <c:pt idx="1">
                  <c:v>0.15535238200000001</c:v>
                </c:pt>
                <c:pt idx="2">
                  <c:v>5.9028712999999997E-2</c:v>
                </c:pt>
                <c:pt idx="3">
                  <c:v>3.2968727000000003E-2</c:v>
                </c:pt>
                <c:pt idx="4">
                  <c:v>2.0240775999999999E-2</c:v>
                </c:pt>
                <c:pt idx="5">
                  <c:v>1.3147508E-2</c:v>
                </c:pt>
                <c:pt idx="6">
                  <c:v>9.1427179999999993E-3</c:v>
                </c:pt>
                <c:pt idx="7">
                  <c:v>6.7063599999999998E-3</c:v>
                </c:pt>
                <c:pt idx="8">
                  <c:v>5.1258989999999997E-3</c:v>
                </c:pt>
                <c:pt idx="9">
                  <c:v>2.7103216999999999E-2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B-468C-8E4B-FD7DCD17E74F}"/>
            </c:ext>
          </c:extLst>
        </c:ser>
        <c:ser>
          <c:idx val="1"/>
          <c:order val="1"/>
          <c:tx>
            <c:strRef>
              <c:f>opakovanost!$C$1</c:f>
              <c:strCache>
                <c:ptCount val="1"/>
                <c:pt idx="0">
                  <c:v>Outlet centrum</c:v>
                </c:pt>
              </c:strCache>
            </c:strRef>
          </c:tx>
          <c:spPr>
            <a:solidFill>
              <a:srgbClr val="FFA55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n Air" panose="020F0503030404020204" pitchFamily="34" charset="-18"/>
                    <a:ea typeface="+mn-ea"/>
                    <a:cs typeface="On Air" panose="020F0503030404020204" pitchFamily="34" charset="-18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opakovanost!$A$2:$A$11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vice nez 10</c:v>
                </c:pt>
              </c:strCache>
            </c:strRef>
          </c:cat>
          <c:val>
            <c:numRef>
              <c:f>opakovanost!$C$2:$C$11</c:f>
              <c:numCache>
                <c:formatCode>0%</c:formatCode>
                <c:ptCount val="10"/>
                <c:pt idx="0">
                  <c:v>0.81868545800000003</c:v>
                </c:pt>
                <c:pt idx="1">
                  <c:v>0.121460259</c:v>
                </c:pt>
                <c:pt idx="2">
                  <c:v>3.1330771E-2</c:v>
                </c:pt>
                <c:pt idx="3">
                  <c:v>1.1392252E-2</c:v>
                </c:pt>
                <c:pt idx="4">
                  <c:v>5.3513450000000004E-3</c:v>
                </c:pt>
                <c:pt idx="5">
                  <c:v>2.2216279999999998E-3</c:v>
                </c:pt>
                <c:pt idx="6">
                  <c:v>1.9689439999999998E-3</c:v>
                </c:pt>
                <c:pt idx="7">
                  <c:v>9.9923599999999992E-4</c:v>
                </c:pt>
                <c:pt idx="8">
                  <c:v>7.1650000000000001E-4</c:v>
                </c:pt>
                <c:pt idx="9">
                  <c:v>5.8736079999999998E-3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8B-468C-8E4B-FD7DCD17E7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0457480"/>
        <c:axId val="440457840"/>
      </c:barChart>
      <c:catAx>
        <c:axId val="440457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n Air" panose="020F0503030404020204" pitchFamily="34" charset="-18"/>
                <a:ea typeface="+mn-ea"/>
                <a:cs typeface="On Air" panose="020F0503030404020204" pitchFamily="34" charset="-18"/>
              </a:defRPr>
            </a:pPr>
            <a:endParaRPr lang="cs-CZ"/>
          </a:p>
        </c:txPr>
        <c:crossAx val="440457840"/>
        <c:crosses val="autoZero"/>
        <c:auto val="1"/>
        <c:lblAlgn val="ctr"/>
        <c:lblOffset val="100"/>
        <c:noMultiLvlLbl val="0"/>
      </c:catAx>
      <c:valAx>
        <c:axId val="440457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045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n Air" panose="020F0503030404020204" pitchFamily="34" charset="-18"/>
              <a:ea typeface="+mn-ea"/>
              <a:cs typeface="On Air" panose="020F0503030404020204" pitchFamily="34" charset="-18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On Air" panose="020F0503030404020204" pitchFamily="34" charset="-18"/>
          <a:cs typeface="On Air" panose="020F0503030404020204" pitchFamily="34" charset="-18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List1!$B$22</c:f>
              <c:strCache>
                <c:ptCount val="1"/>
                <c:pt idx="0">
                  <c:v>Nákupní centrum</c:v>
                </c:pt>
              </c:strCache>
            </c:strRef>
          </c:tx>
          <c:spPr>
            <a:solidFill>
              <a:srgbClr val="00008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List1!$A$23:$A$25</c:f>
              <c:strCache>
                <c:ptCount val="3"/>
                <c:pt idx="0">
                  <c:v>AB</c:v>
                </c:pt>
                <c:pt idx="1">
                  <c:v>C</c:v>
                </c:pt>
                <c:pt idx="2">
                  <c:v>DE</c:v>
                </c:pt>
              </c:strCache>
            </c:strRef>
          </c:cat>
          <c:val>
            <c:numRef>
              <c:f>List1!$B$23:$B$25</c:f>
              <c:numCache>
                <c:formatCode>0%</c:formatCode>
                <c:ptCount val="3"/>
                <c:pt idx="0">
                  <c:v>0.35249583699999998</c:v>
                </c:pt>
                <c:pt idx="1">
                  <c:v>0.52671278600000004</c:v>
                </c:pt>
                <c:pt idx="2">
                  <c:v>0.12079137700000001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AA-48BF-8A02-9D85DEE510F0}"/>
            </c:ext>
          </c:extLst>
        </c:ser>
        <c:ser>
          <c:idx val="1"/>
          <c:order val="1"/>
          <c:tx>
            <c:strRef>
              <c:f>List1!$C$22</c:f>
              <c:strCache>
                <c:ptCount val="1"/>
                <c:pt idx="0">
                  <c:v>Outlet centrum </c:v>
                </c:pt>
              </c:strCache>
            </c:strRef>
          </c:tx>
          <c:spPr>
            <a:solidFill>
              <a:srgbClr val="FFA55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List1!$A$23:$A$25</c:f>
              <c:strCache>
                <c:ptCount val="3"/>
                <c:pt idx="0">
                  <c:v>AB</c:v>
                </c:pt>
                <c:pt idx="1">
                  <c:v>C</c:v>
                </c:pt>
                <c:pt idx="2">
                  <c:v>DE</c:v>
                </c:pt>
              </c:strCache>
            </c:strRef>
          </c:cat>
          <c:val>
            <c:numRef>
              <c:f>List1!$C$23:$C$25</c:f>
              <c:numCache>
                <c:formatCode>0%</c:formatCode>
                <c:ptCount val="3"/>
                <c:pt idx="0">
                  <c:v>0.45</c:v>
                </c:pt>
                <c:pt idx="1">
                  <c:v>0.46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AA-48BF-8A02-9D85DEE510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10"/>
        <c:axId val="576353176"/>
        <c:axId val="576353536"/>
      </c:barChart>
      <c:catAx>
        <c:axId val="57635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6353536"/>
        <c:crosses val="autoZero"/>
        <c:auto val="1"/>
        <c:lblAlgn val="ctr"/>
        <c:lblOffset val="100"/>
        <c:noMultiLvlLbl val="0"/>
      </c:catAx>
      <c:valAx>
        <c:axId val="57635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6353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'pohlaví a věk'!$F$5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005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'pohlaví a věk'!$G$4:$H$4</c:f>
              <c:strCache>
                <c:ptCount val="2"/>
                <c:pt idx="0">
                  <c:v>Outlet centrum </c:v>
                </c:pt>
                <c:pt idx="1">
                  <c:v>Nákupní centrum</c:v>
                </c:pt>
              </c:strCache>
            </c:strRef>
          </c:cat>
          <c:val>
            <c:numRef>
              <c:f>'pohlaví a věk'!$G$5:$H$5</c:f>
              <c:numCache>
                <c:formatCode>0%</c:formatCode>
                <c:ptCount val="2"/>
                <c:pt idx="0">
                  <c:v>0.56142383800000006</c:v>
                </c:pt>
                <c:pt idx="1">
                  <c:v>0.46601916199999999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C-4FCC-A88E-6EF4F869BBD4}"/>
            </c:ext>
          </c:extLst>
        </c:ser>
        <c:ser>
          <c:idx val="1"/>
          <c:order val="1"/>
          <c:tx>
            <c:strRef>
              <c:f>'pohlaví a věk'!$F$6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A9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'pohlaví a věk'!$G$4:$H$4</c:f>
              <c:strCache>
                <c:ptCount val="2"/>
                <c:pt idx="0">
                  <c:v>Outlet centrum </c:v>
                </c:pt>
                <c:pt idx="1">
                  <c:v>Nákupní centrum</c:v>
                </c:pt>
              </c:strCache>
            </c:strRef>
          </c:cat>
          <c:val>
            <c:numRef>
              <c:f>'pohlaví a věk'!$G$6:$H$6</c:f>
              <c:numCache>
                <c:formatCode>0%</c:formatCode>
                <c:ptCount val="2"/>
                <c:pt idx="0">
                  <c:v>0.43857616199999999</c:v>
                </c:pt>
                <c:pt idx="1">
                  <c:v>0.53398083799999996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2C-4FCC-A88E-6EF4F869BB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8395240"/>
        <c:axId val="568395600"/>
      </c:barChart>
      <c:catAx>
        <c:axId val="568395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8395600"/>
        <c:crosses val="autoZero"/>
        <c:auto val="1"/>
        <c:lblAlgn val="ctr"/>
        <c:lblOffset val="100"/>
        <c:noMultiLvlLbl val="0"/>
      </c:catAx>
      <c:valAx>
        <c:axId val="568395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68395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'pohlaví a věk'!$G$9</c:f>
              <c:strCache>
                <c:ptCount val="1"/>
                <c:pt idx="0">
                  <c:v>Outlet centrum </c:v>
                </c:pt>
              </c:strCache>
            </c:strRef>
          </c:tx>
          <c:spPr>
            <a:solidFill>
              <a:srgbClr val="00008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'pohlaví a věk'!$F$10:$F$13</c:f>
              <c:strCache>
                <c:ptCount val="4"/>
                <c:pt idx="0">
                  <c:v>18-25</c:v>
                </c:pt>
                <c:pt idx="1">
                  <c:v>26-35</c:v>
                </c:pt>
                <c:pt idx="2">
                  <c:v>36-55</c:v>
                </c:pt>
                <c:pt idx="3">
                  <c:v>55+</c:v>
                </c:pt>
              </c:strCache>
            </c:strRef>
          </c:cat>
          <c:val>
            <c:numRef>
              <c:f>'pohlaví a věk'!$G$10:$G$13</c:f>
              <c:numCache>
                <c:formatCode>0%</c:formatCode>
                <c:ptCount val="4"/>
                <c:pt idx="0">
                  <c:v>8.8853198999999994E-2</c:v>
                </c:pt>
                <c:pt idx="1">
                  <c:v>0.27927112799999998</c:v>
                </c:pt>
                <c:pt idx="2">
                  <c:v>0.429356244</c:v>
                </c:pt>
                <c:pt idx="3">
                  <c:v>0.20251942899999997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6-4941-9198-3308F6C92AB3}"/>
            </c:ext>
          </c:extLst>
        </c:ser>
        <c:ser>
          <c:idx val="1"/>
          <c:order val="1"/>
          <c:tx>
            <c:strRef>
              <c:f>'pohlaví a věk'!$H$9</c:f>
              <c:strCache>
                <c:ptCount val="1"/>
                <c:pt idx="0">
                  <c:v>Nákupní centrum</c:v>
                </c:pt>
              </c:strCache>
            </c:strRef>
          </c:tx>
          <c:spPr>
            <a:solidFill>
              <a:srgbClr val="FFA55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'pohlaví a věk'!$F$10:$F$13</c:f>
              <c:strCache>
                <c:ptCount val="4"/>
                <c:pt idx="0">
                  <c:v>18-25</c:v>
                </c:pt>
                <c:pt idx="1">
                  <c:v>26-35</c:v>
                </c:pt>
                <c:pt idx="2">
                  <c:v>36-55</c:v>
                </c:pt>
                <c:pt idx="3">
                  <c:v>55+</c:v>
                </c:pt>
              </c:strCache>
            </c:strRef>
          </c:cat>
          <c:val>
            <c:numRef>
              <c:f>'pohlaví a věk'!$H$10:$H$13</c:f>
              <c:numCache>
                <c:formatCode>0%</c:formatCode>
                <c:ptCount val="4"/>
                <c:pt idx="0">
                  <c:v>0.146630286</c:v>
                </c:pt>
                <c:pt idx="1">
                  <c:v>0.33664337099999997</c:v>
                </c:pt>
                <c:pt idx="2">
                  <c:v>0.43460929700000001</c:v>
                </c:pt>
                <c:pt idx="3">
                  <c:v>8.2117045999999999E-2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B6-4941-9198-3308F6C92A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5102920"/>
        <c:axId val="445103280"/>
      </c:barChart>
      <c:catAx>
        <c:axId val="44510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5103280"/>
        <c:crosses val="autoZero"/>
        <c:auto val="1"/>
        <c:lblAlgn val="ctr"/>
        <c:lblOffset val="100"/>
        <c:noMultiLvlLbl val="0"/>
      </c:catAx>
      <c:valAx>
        <c:axId val="445103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5102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F689B-22F6-4814-B969-961842AFF954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A15D6-6D4A-4168-989C-2559509141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82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Dnešní řečnice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382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Dokážeme návštěvníky popsat řadou zajímavých atributů, jako je pohlaví, věk, ale i socioekonomická klasifikace. Neboli příjmové skupiny. Zde pak vidíme, že outlet centrum přitahuje zákazníky z vyšší příjmové skupiny.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59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Zuzana, 2 minuty 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E6009-85FF-4F1E-B84F-67F2933FE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86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012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V případě, že s klientem má společnost O2 uzavřený smluvní vztah pro poskytování mobilních hlasových služeb na rodné číslo a na tomto smluvním vztahu je uvedeno pouze jedno telefonní číslo, tak k tomuto číslu společnost O2 přiřadí kategorii 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pohlaví a věku právě dle rodného čísla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endParaRPr kumimoji="0" lang="cs-CZ" sz="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ayto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Takoví klienti tvoří trénovací množinu pro metodu „</a:t>
            </a:r>
            <a:r>
              <a:rPr kumimoji="0" lang="cs-CZ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look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alike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“ modelování. 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Trénovací množina je tedy podložena deterministickými daty a čítá statisíce klientů.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endParaRPr kumimoji="0" lang="cs-CZ" sz="3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Dayto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Pro 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„</a:t>
            </a:r>
            <a:r>
              <a:rPr kumimoji="0" lang="cs-CZ" sz="1200" b="0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look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alike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“ modelování 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a přiřazení ostatních návštěvníků definované lokality do věkové kategorie nebo věku využívá společnost O2 další stovky prediktorů, kterými jako mobilní operátor disponuje. Mezi nejvýznamnější prediktory patří například historie web-</a:t>
            </a:r>
            <a:r>
              <a:rPr kumimoji="0" lang="cs-CZ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browsingu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, typické vzorce volání a data z dalších služeb O2, například O2 TV. </a:t>
            </a:r>
          </a:p>
          <a:p>
            <a:endParaRPr lang="cs-CZ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50000"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V O2 </a:t>
            </a:r>
            <a:r>
              <a:rPr kumimoji="0" lang="cs-CZ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Geodata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 analýzách jsou analyzovány kategorie základní </a:t>
            </a:r>
            <a:r>
              <a:rPr kumimoji="0" lang="cs-CZ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sociodemografie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50000"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aytona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pohlaví: 		muži a ženy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ytona"/>
                <a:ea typeface="+mn-ea"/>
                <a:cs typeface="+mn-cs"/>
              </a:rPr>
              <a:t>věkové kategorie:	18 – 25, 26 – 35, 36 – 55, 56 – 65, 66+ let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50000"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aytona"/>
              <a:ea typeface="+mn-ea"/>
              <a:cs typeface="+mn-cs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E6009-85FF-4F1E-B84F-67F2933FE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566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Petr + Zuzana 10  minut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E6009-85FF-4F1E-B84F-67F2933FE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067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Dokážeme návštěvníky popsat řadou zajímavých atributů, jako je pohlaví, věk, ale i socioekonomická klasifikace. Neboli příjmové skupiny. Zde pak vidíme, že outlet centrum přitahuje zákazníky z vyšší příjmové skupiny.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991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Karolína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>
                <a:effectLst/>
                <a:latin typeface="Segoe UI" panose="020B0502040204020203" pitchFamily="34" charset="0"/>
              </a:rPr>
              <a:t>Chcete informovat Vaše návštěvníky o akcích, které plánujete?</a:t>
            </a:r>
            <a:br>
              <a:rPr lang="cs-CZ" sz="1800">
                <a:effectLst/>
                <a:latin typeface="Segoe UI" panose="020B0502040204020203" pitchFamily="34" charset="0"/>
              </a:rPr>
            </a:br>
            <a:r>
              <a:rPr lang="cs-CZ" sz="1800">
                <a:effectLst/>
                <a:latin typeface="Segoe UI" panose="020B0502040204020203" pitchFamily="34" charset="0"/>
              </a:rPr>
              <a:t>Chcete podpořit Vaši novou aplikaci?</a:t>
            </a:r>
            <a:br>
              <a:rPr lang="cs-CZ" sz="1800">
                <a:effectLst/>
                <a:latin typeface="Segoe UI" panose="020B0502040204020203" pitchFamily="34" charset="0"/>
              </a:rPr>
            </a:br>
            <a:r>
              <a:rPr lang="cs-CZ" sz="1800">
                <a:effectLst/>
                <a:latin typeface="Segoe UI" panose="020B0502040204020203" pitchFamily="34" charset="0"/>
              </a:rPr>
              <a:t>Chcete podpořit Vaše nájemce při otevírání poboček?</a:t>
            </a:r>
            <a:br>
              <a:rPr lang="cs-CZ" sz="1800">
                <a:effectLst/>
                <a:latin typeface="Segoe UI" panose="020B0502040204020203" pitchFamily="34" charset="0"/>
              </a:rPr>
            </a:br>
            <a:r>
              <a:rPr lang="cs-CZ" sz="1800">
                <a:effectLst/>
                <a:latin typeface="Segoe UI" panose="020B0502040204020203" pitchFamily="34" charset="0"/>
              </a:rPr>
              <a:t>Chcete dát vědět o plánované rekonstrukci? Případně o tom, že je úspěšně ukončena?</a:t>
            </a:r>
            <a:endParaRPr lang="cs-CZ" sz="1800">
              <a:effectLst/>
              <a:latin typeface="Arial" panose="020B0604020202020204" pitchFamily="34" charset="0"/>
            </a:endParaRPr>
          </a:p>
          <a:p>
            <a:endParaRPr lang="cs-CZ"/>
          </a:p>
          <a:p>
            <a:r>
              <a:rPr lang="cs-CZ"/>
              <a:t>Další use </a:t>
            </a:r>
            <a:r>
              <a:rPr lang="cs-CZ" err="1"/>
              <a:t>cases</a:t>
            </a:r>
            <a:r>
              <a:rPr lang="cs-CZ"/>
              <a:t>, které můžeme zmínit jen slovně: náborové kampaně, budování PR, získání zpětné vazby prostřednictvím dotazníku, oslovit lidi, kteří u Vás již dříve nakupovali,… 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E6009-85FF-4F1E-B84F-67F2933FE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461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cs-CZ" sz="1200" b="1">
                <a:solidFill>
                  <a:schemeClr val="accent3"/>
                </a:solidFill>
              </a:rPr>
              <a:t>Formáty: SMS, MMS, Lokalizační SMS, e-mail, call centra </a:t>
            </a:r>
          </a:p>
          <a:p>
            <a:pPr marL="0"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cs-CZ" sz="1200" b="1">
              <a:solidFill>
                <a:schemeClr val="accent3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1200" b="1">
                <a:solidFill>
                  <a:schemeClr val="accent3"/>
                </a:solidFill>
              </a:rPr>
              <a:t>Máme k dispozici 1,8 milionu kontaktů k oslovení</a:t>
            </a:r>
            <a:endParaRPr lang="en-US" sz="1200">
              <a:solidFill>
                <a:schemeClr val="accent3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1200" b="1">
                <a:solidFill>
                  <a:schemeClr val="accent3"/>
                </a:solidFill>
              </a:rPr>
              <a:t>Stačí nám pouze základní sdělení a definice cílové skupiny</a:t>
            </a:r>
            <a:endParaRPr lang="cs-CZ" sz="1200">
              <a:solidFill>
                <a:schemeClr val="accent3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1200" b="1">
                <a:solidFill>
                  <a:schemeClr val="accent3"/>
                </a:solidFill>
              </a:rPr>
              <a:t>Pomocí big dat a datových modelů přesně cílíme </a:t>
            </a:r>
            <a:endParaRPr lang="cs-CZ" sz="1200">
              <a:solidFill>
                <a:schemeClr val="accent3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1200" b="1">
                <a:solidFill>
                  <a:schemeClr val="accent3"/>
                </a:solidFill>
              </a:rPr>
              <a:t>Řídíme kampaně od textace až po vyhodnocení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1200" b="1">
                <a:solidFill>
                  <a:schemeClr val="accent3"/>
                </a:solidFill>
              </a:rPr>
              <a:t>Připravíme </a:t>
            </a:r>
            <a:r>
              <a:rPr lang="cs-CZ" sz="1200" b="1" err="1">
                <a:solidFill>
                  <a:schemeClr val="accent3"/>
                </a:solidFill>
              </a:rPr>
              <a:t>brandovou</a:t>
            </a:r>
            <a:r>
              <a:rPr lang="cs-CZ" sz="1200" b="1">
                <a:solidFill>
                  <a:schemeClr val="accent3"/>
                </a:solidFill>
              </a:rPr>
              <a:t> i výkonnostní kampaň 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E6009-85FF-4F1E-B84F-67F2933FE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002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Zde budou  dotazy s cílením na konkurenci – ano, ale naši klienti jsou tak solidní, že to nedělají. Vlastně všechny to napadne.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cs-CZ" sz="1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Podpora věrnostního programu </a:t>
            </a:r>
            <a:endParaRPr lang="cs-CZ" sz="1200" b="1">
              <a:solidFill>
                <a:srgbClr val="002060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cs-CZ" sz="1200" b="1">
                <a:solidFill>
                  <a:srgbClr val="002060"/>
                </a:solidFill>
                <a:latin typeface="Arial"/>
                <a:cs typeface="Arial"/>
              </a:rPr>
              <a:t>Podpora otevření nové pobočky</a:t>
            </a:r>
            <a:endParaRPr kumimoji="0" lang="cs-CZ" sz="1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cs-CZ" sz="1200" b="1">
                <a:solidFill>
                  <a:srgbClr val="002060"/>
                </a:solidFill>
                <a:latin typeface="Arial"/>
                <a:cs typeface="Arial"/>
              </a:rPr>
              <a:t>Informování o novinkách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E6009-85FF-4F1E-B84F-67F2933FE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497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Dokážeme návštěvníky popsat řadou zajímavých atributů, jako je pohlaví, věk, ale i socioekonomická klasifikace. Neboli příjmové skupiny. Zde pak vidíme, že outlet centrum přitahuje zákazníky z vyšší příjmové skupiny.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01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cs typeface="Calibri"/>
              </a:rPr>
              <a:t>Na úvod otázka: Víte, jak často se Váš mobilní telefon hlásí do naší sítě? Máte někdo tip? 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Motivace na </a:t>
            </a:r>
            <a:r>
              <a:rPr lang="cs-CZ" err="1">
                <a:cs typeface="Calibri"/>
              </a:rPr>
              <a:t>uvod</a:t>
            </a:r>
            <a:r>
              <a:rPr lang="cs-CZ">
                <a:cs typeface="Calibri"/>
              </a:rPr>
              <a:t> story:</a:t>
            </a:r>
          </a:p>
          <a:p>
            <a:pPr marL="228600" indent="-228600">
              <a:buAutoNum type="arabicPeriod"/>
            </a:pPr>
            <a:r>
              <a:rPr lang="cs-CZ">
                <a:cs typeface="Calibri"/>
              </a:rPr>
              <a:t>Jako mobilní operátor disponujeme obrovskou </a:t>
            </a:r>
            <a:r>
              <a:rPr lang="cs-CZ" err="1">
                <a:cs typeface="Calibri"/>
              </a:rPr>
              <a:t>telco</a:t>
            </a:r>
            <a:r>
              <a:rPr lang="cs-CZ">
                <a:cs typeface="Calibri"/>
              </a:rPr>
              <a:t> kapacitou. Investujeme miliardy do zpřesňování naší sítě </a:t>
            </a:r>
          </a:p>
          <a:p>
            <a:pPr marL="228600" indent="-228600">
              <a:buAutoNum type="arabicPeriod"/>
            </a:pPr>
            <a:r>
              <a:rPr lang="cs-CZ">
                <a:cs typeface="Calibri"/>
              </a:rPr>
              <a:t>Data shromažďujeme za účelem zlepšování sítě, což je pro nás TOP priorita  </a:t>
            </a:r>
          </a:p>
          <a:p>
            <a:pPr marL="228600" indent="-228600">
              <a:buAutoNum type="arabicPeriod"/>
            </a:pPr>
            <a:r>
              <a:rPr lang="cs-CZ" err="1">
                <a:cs typeface="Calibri"/>
              </a:rPr>
              <a:t>Zaroven</a:t>
            </a:r>
            <a:r>
              <a:rPr lang="cs-CZ">
                <a:cs typeface="Calibri"/>
              </a:rPr>
              <a:t> jsme si ale </a:t>
            </a:r>
            <a:r>
              <a:rPr lang="cs-CZ" err="1">
                <a:cs typeface="Calibri"/>
              </a:rPr>
              <a:t>uvedomili</a:t>
            </a:r>
            <a:r>
              <a:rPr lang="cs-CZ">
                <a:cs typeface="Calibri"/>
              </a:rPr>
              <a:t>, jaké užitečné informace se z toho dají dostat</a:t>
            </a:r>
            <a:endParaRPr lang="cs-CZ"/>
          </a:p>
          <a:p>
            <a:endParaRPr lang="en-US"/>
          </a:p>
          <a:p>
            <a:endParaRPr lang="cs-CZ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CBF0E-0113-4407-8528-B95570380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357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3FAAC-EA3A-48EE-91AE-2D9F367D25F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22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cs-CZ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Máme zajímavá data, kterými dokážeme odpovědět na řadu otázek, které určitě všichni přítomní v sále řeší (odkud jsou mí zákazníci? Jak často se ke mně vracejí? …</a:t>
            </a:r>
            <a:endParaRPr lang="cs-CZ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lang="cs-CZ">
              <a:latin typeface="Arial"/>
              <a:cs typeface="Arial"/>
            </a:endParaRPr>
          </a:p>
          <a:p>
            <a:pPr indent="548640">
              <a:lnSpc>
                <a:spcPct val="100000"/>
              </a:lnSpc>
              <a:spcBef>
                <a:spcPts val="1400"/>
              </a:spcBef>
              <a:buFont typeface="+mj-lt"/>
              <a:buAutoNum type="arabicPeriod"/>
            </a:pPr>
            <a:endParaRPr lang="cs-CZ"/>
          </a:p>
          <a:p>
            <a:endParaRPr lang="cs-CZ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CBF0E-0113-4407-8528-B95570380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889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cs typeface="Calibri"/>
              </a:rPr>
              <a:t>Naším cílem je dnes Vám ukázat, jaká konkrétní unikátní data z O2 </a:t>
            </a:r>
            <a:r>
              <a:rPr lang="cs-CZ" err="1">
                <a:cs typeface="Calibri"/>
              </a:rPr>
              <a:t>Geodata</a:t>
            </a:r>
            <a:r>
              <a:rPr lang="cs-CZ">
                <a:cs typeface="Calibri"/>
              </a:rPr>
              <a:t> analýz mohou vyjít. Na dalších slidech máme ukázky konkrétních výstupů a zároveň budeme mluvit o konkrétní využitelnosti.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60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Vidíme, že pražské nákupní centrum stahuje návštěvníky prakticky z celé České republiky. </a:t>
            </a:r>
          </a:p>
          <a:p>
            <a:r>
              <a:rPr lang="cs-CZ"/>
              <a:t>Nákupní centrum v Plzni, které má cca stejnou prodejní plochu ale stahuje návštěvníky primárně z kraje.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25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 našich datech vidíme nejen celkový počet návštěv za celý měsíc, po dnech, po hodinách. Ale vidíme i unikátní počet návštěvníků… </a:t>
            </a:r>
          </a:p>
          <a:p>
            <a:r>
              <a:rPr lang="cs-CZ"/>
              <a:t>Tady se konkrétně díváme na denní unikátní počet návštěvníků, kteří dorazili do nákupního centra, které je umístěné v rezidenční zástavbě, druhé je pak umístěné v office parku. </a:t>
            </a:r>
          </a:p>
          <a:p>
            <a:r>
              <a:rPr lang="cs-CZ"/>
              <a:t>Vidíme, že v rezidenční zástavbě převažuje návštěvnost od pátků do neděle. V lokalitě kanceláří pak od pondělí do pátka. </a:t>
            </a:r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363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Není jasné co je to za </a:t>
            </a:r>
            <a:r>
              <a:rPr lang="cs-CZ" err="1"/>
              <a:t>peak</a:t>
            </a:r>
            <a:r>
              <a:rPr lang="cs-CZ"/>
              <a:t> během denní doby </a:t>
            </a:r>
          </a:p>
          <a:p>
            <a:r>
              <a:rPr lang="cs-CZ"/>
              <a:t>Vyznačit víkendy a pracovní dny - Vyhodit víkendové dny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93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Dokážeme návštěvníky popsat řadou zajímavých atributů, jako je pohlaví, věk, ale i socioekonomická klasifikace. Neboli příjmové skupiny. Zde pak vidíme, že outlet centrum přitahuje zákazníky z vyšší příjmové skupiny.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142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FAAC-EA3A-48EE-91AE-2D9F367D25F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402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64179E-359C-4EAC-EB2F-02886B0E2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5E8604-A08E-F205-FF6A-CA88EFC30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8A9281-CCA8-0E9C-7C68-30C14353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705822-07CE-E4B6-2AB7-78E5624C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2309D-1A4E-DFFC-0E55-5C940843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15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7BE8B-ED9C-DF32-4304-C0256601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B1FA5D-8A5F-5F27-209E-8E65444E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9E813D-802E-5B6F-9CCB-B25B1956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0955B6-9F49-C885-6F38-008A575B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3DB5A0-EC5B-DC08-D41A-88241D13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59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5DBC659-C562-36BF-AF13-2EA434399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9413D1A-5799-757B-D47D-9A229ACBB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F934D6-CE41-5C8E-E1D3-E3518474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2EA45A-953A-B17E-024E-EEDECDEC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1DBFC5-6DF7-8387-D5E2-4DB834DA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682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E148E6-D29E-4314-A4D9-2933A08EA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2479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3" progId="TCLayout.ActiveDocument.1">
                  <p:embed/>
                </p:oleObj>
              </mc:Choice>
              <mc:Fallback>
                <p:oleObj name="think-cell Slide" r:id="rId3" imgW="532" imgH="53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E148E6-D29E-4314-A4D9-2933A08EA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F2B72D3-9110-4767-9BCA-75BA68E0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558930"/>
            <a:ext cx="10753834" cy="526298"/>
          </a:xfrm>
        </p:spPr>
        <p:txBody>
          <a:bodyPr vert="horz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03013-F28A-4AFF-9C46-D5F0BC78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68D614-F402-4C14-81E3-E31093862FA1}" type="datetime1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3F033-6218-4FC3-BF97-221D84011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75834" y="6446579"/>
            <a:ext cx="274320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7C99E-FD15-4DCC-8D86-578F5468F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E83E1D-1471-4DA8-95D9-E1E969BCF023}"/>
              </a:ext>
            </a:extLst>
          </p:cNvPr>
          <p:cNvSpPr txBox="1">
            <a:spLocks/>
          </p:cNvSpPr>
          <p:nvPr userDrawn="1"/>
        </p:nvSpPr>
        <p:spPr>
          <a:xfrm>
            <a:off x="8975834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7C99E-FD15-4DCC-8D86-578F5468FE46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DC4813B-122E-4FDA-BEA1-E0B3E3B1ECC3}"/>
              </a:ext>
            </a:extLst>
          </p:cNvPr>
          <p:cNvSpPr/>
          <p:nvPr/>
        </p:nvSpPr>
        <p:spPr>
          <a:xfrm>
            <a:off x="1669" y="3176"/>
            <a:ext cx="660680" cy="643096"/>
          </a:xfrm>
          <a:custGeom>
            <a:avLst/>
            <a:gdLst>
              <a:gd name="connsiteX0" fmla="*/ 327968 w 660680"/>
              <a:gd name="connsiteY0" fmla="*/ 643096 h 643096"/>
              <a:gd name="connsiteX1" fmla="*/ 0 w 660680"/>
              <a:gd name="connsiteY1" fmla="*/ 643096 h 643096"/>
              <a:gd name="connsiteX2" fmla="*/ 0 w 660680"/>
              <a:gd name="connsiteY2" fmla="*/ 0 h 643096"/>
              <a:gd name="connsiteX3" fmla="*/ 327968 w 660680"/>
              <a:gd name="connsiteY3" fmla="*/ 0 h 643096"/>
              <a:gd name="connsiteX4" fmla="*/ 547636 w 660680"/>
              <a:gd name="connsiteY4" fmla="*/ 66431 h 643096"/>
              <a:gd name="connsiteX5" fmla="*/ 652865 w 660680"/>
              <a:gd name="connsiteY5" fmla="*/ 216040 h 643096"/>
              <a:gd name="connsiteX6" fmla="*/ 659564 w 660680"/>
              <a:gd name="connsiteY6" fmla="*/ 236695 h 643096"/>
              <a:gd name="connsiteX7" fmla="*/ 545403 w 660680"/>
              <a:gd name="connsiteY7" fmla="*/ 236695 h 643096"/>
              <a:gd name="connsiteX8" fmla="*/ 540937 w 660680"/>
              <a:gd name="connsiteY8" fmla="*/ 227763 h 643096"/>
              <a:gd name="connsiteX9" fmla="*/ 330201 w 660680"/>
              <a:gd name="connsiteY9" fmla="*/ 104112 h 643096"/>
              <a:gd name="connsiteX10" fmla="*/ 102996 w 660680"/>
              <a:gd name="connsiteY10" fmla="*/ 104112 h 643096"/>
              <a:gd name="connsiteX11" fmla="*/ 102996 w 660680"/>
              <a:gd name="connsiteY11" fmla="*/ 537867 h 643096"/>
              <a:gd name="connsiteX12" fmla="*/ 325735 w 660680"/>
              <a:gd name="connsiteY12" fmla="*/ 537867 h 643096"/>
              <a:gd name="connsiteX13" fmla="*/ 540100 w 660680"/>
              <a:gd name="connsiteY13" fmla="*/ 440454 h 643096"/>
              <a:gd name="connsiteX14" fmla="*/ 491254 w 660680"/>
              <a:gd name="connsiteY14" fmla="*/ 440454 h 643096"/>
              <a:gd name="connsiteX15" fmla="*/ 327968 w 660680"/>
              <a:gd name="connsiteY15" fmla="*/ 504652 h 643096"/>
              <a:gd name="connsiteX16" fmla="*/ 142910 w 660680"/>
              <a:gd name="connsiteY16" fmla="*/ 504652 h 643096"/>
              <a:gd name="connsiteX17" fmla="*/ 142910 w 660680"/>
              <a:gd name="connsiteY17" fmla="*/ 138444 h 643096"/>
              <a:gd name="connsiteX18" fmla="*/ 327968 w 660680"/>
              <a:gd name="connsiteY18" fmla="*/ 138444 h 643096"/>
              <a:gd name="connsiteX19" fmla="*/ 468645 w 660680"/>
              <a:gd name="connsiteY19" fmla="*/ 188407 h 643096"/>
              <a:gd name="connsiteX20" fmla="*/ 509955 w 660680"/>
              <a:gd name="connsiteY20" fmla="*/ 271306 h 643096"/>
              <a:gd name="connsiteX21" fmla="*/ 660681 w 660680"/>
              <a:gd name="connsiteY21" fmla="*/ 271585 h 643096"/>
              <a:gd name="connsiteX22" fmla="*/ 660681 w 660680"/>
              <a:gd name="connsiteY22" fmla="*/ 303126 h 643096"/>
              <a:gd name="connsiteX23" fmla="*/ 485113 w 660680"/>
              <a:gd name="connsiteY23" fmla="*/ 302847 h 643096"/>
              <a:gd name="connsiteX24" fmla="*/ 481764 w 660680"/>
              <a:gd name="connsiteY24" fmla="*/ 291403 h 643096"/>
              <a:gd name="connsiteX25" fmla="*/ 478972 w 660680"/>
              <a:gd name="connsiteY25" fmla="*/ 281634 h 643096"/>
              <a:gd name="connsiteX26" fmla="*/ 327968 w 660680"/>
              <a:gd name="connsiteY26" fmla="*/ 169985 h 643096"/>
              <a:gd name="connsiteX27" fmla="*/ 175567 w 660680"/>
              <a:gd name="connsiteY27" fmla="*/ 169985 h 643096"/>
              <a:gd name="connsiteX28" fmla="*/ 175567 w 660680"/>
              <a:gd name="connsiteY28" fmla="*/ 472553 h 643096"/>
              <a:gd name="connsiteX29" fmla="*/ 327968 w 660680"/>
              <a:gd name="connsiteY29" fmla="*/ 472553 h 643096"/>
              <a:gd name="connsiteX30" fmla="*/ 469203 w 660680"/>
              <a:gd name="connsiteY30" fmla="*/ 415333 h 643096"/>
              <a:gd name="connsiteX31" fmla="*/ 473948 w 660680"/>
              <a:gd name="connsiteY31" fmla="*/ 408355 h 643096"/>
              <a:gd name="connsiteX32" fmla="*/ 583085 w 660680"/>
              <a:gd name="connsiteY32" fmla="*/ 408355 h 643096"/>
              <a:gd name="connsiteX33" fmla="*/ 578898 w 660680"/>
              <a:gd name="connsiteY33" fmla="*/ 427614 h 643096"/>
              <a:gd name="connsiteX34" fmla="*/ 511071 w 660680"/>
              <a:gd name="connsiteY34" fmla="*/ 519724 h 643096"/>
              <a:gd name="connsiteX35" fmla="*/ 325735 w 660680"/>
              <a:gd name="connsiteY35" fmla="*/ 569408 h 643096"/>
              <a:gd name="connsiteX36" fmla="*/ 70339 w 660680"/>
              <a:gd name="connsiteY36" fmla="*/ 569408 h 643096"/>
              <a:gd name="connsiteX37" fmla="*/ 70339 w 660680"/>
              <a:gd name="connsiteY37" fmla="*/ 72292 h 643096"/>
              <a:gd name="connsiteX38" fmla="*/ 329922 w 660680"/>
              <a:gd name="connsiteY38" fmla="*/ 72292 h 643096"/>
              <a:gd name="connsiteX39" fmla="*/ 493487 w 660680"/>
              <a:gd name="connsiteY39" fmla="*/ 117789 h 643096"/>
              <a:gd name="connsiteX40" fmla="*/ 565500 w 660680"/>
              <a:gd name="connsiteY40" fmla="*/ 204875 h 643096"/>
              <a:gd name="connsiteX41" fmla="*/ 614067 w 660680"/>
              <a:gd name="connsiteY41" fmla="*/ 204875 h 643096"/>
              <a:gd name="connsiteX42" fmla="*/ 327968 w 660680"/>
              <a:gd name="connsiteY42" fmla="*/ 31820 h 643096"/>
              <a:gd name="connsiteX43" fmla="*/ 32657 w 660680"/>
              <a:gd name="connsiteY43" fmla="*/ 31820 h 643096"/>
              <a:gd name="connsiteX44" fmla="*/ 32657 w 660680"/>
              <a:gd name="connsiteY44" fmla="*/ 611276 h 643096"/>
              <a:gd name="connsiteX45" fmla="*/ 327968 w 660680"/>
              <a:gd name="connsiteY45" fmla="*/ 611276 h 643096"/>
              <a:gd name="connsiteX46" fmla="*/ 534797 w 660680"/>
              <a:gd name="connsiteY46" fmla="*/ 552382 h 643096"/>
              <a:gd name="connsiteX47" fmla="*/ 624674 w 660680"/>
              <a:gd name="connsiteY47" fmla="*/ 373186 h 643096"/>
              <a:gd name="connsiteX48" fmla="*/ 483718 w 660680"/>
              <a:gd name="connsiteY48" fmla="*/ 373186 h 643096"/>
              <a:gd name="connsiteX49" fmla="*/ 483718 w 660680"/>
              <a:gd name="connsiteY49" fmla="*/ 341645 h 643096"/>
              <a:gd name="connsiteX50" fmla="*/ 657889 w 660680"/>
              <a:gd name="connsiteY50" fmla="*/ 341645 h 643096"/>
              <a:gd name="connsiteX51" fmla="*/ 657889 w 660680"/>
              <a:gd name="connsiteY51" fmla="*/ 357555 h 643096"/>
              <a:gd name="connsiteX52" fmla="*/ 554614 w 660680"/>
              <a:gd name="connsiteY52" fmla="*/ 577782 h 643096"/>
              <a:gd name="connsiteX53" fmla="*/ 327968 w 660680"/>
              <a:gd name="connsiteY53" fmla="*/ 643096 h 64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60680" h="643096">
                <a:moveTo>
                  <a:pt x="327968" y="643096"/>
                </a:moveTo>
                <a:lnTo>
                  <a:pt x="0" y="643096"/>
                </a:lnTo>
                <a:lnTo>
                  <a:pt x="0" y="0"/>
                </a:lnTo>
                <a:lnTo>
                  <a:pt x="327968" y="0"/>
                </a:lnTo>
                <a:cubicBezTo>
                  <a:pt x="415333" y="0"/>
                  <a:pt x="489300" y="22330"/>
                  <a:pt x="547636" y="66431"/>
                </a:cubicBezTo>
                <a:cubicBezTo>
                  <a:pt x="596762" y="103554"/>
                  <a:pt x="633327" y="155192"/>
                  <a:pt x="652865" y="216040"/>
                </a:cubicBezTo>
                <a:lnTo>
                  <a:pt x="659564" y="236695"/>
                </a:lnTo>
                <a:lnTo>
                  <a:pt x="545403" y="236695"/>
                </a:lnTo>
                <a:lnTo>
                  <a:pt x="540937" y="227763"/>
                </a:lnTo>
                <a:cubicBezTo>
                  <a:pt x="508838" y="163565"/>
                  <a:pt x="461109" y="104112"/>
                  <a:pt x="330201" y="104112"/>
                </a:cubicBezTo>
                <a:lnTo>
                  <a:pt x="102996" y="104112"/>
                </a:lnTo>
                <a:lnTo>
                  <a:pt x="102996" y="537867"/>
                </a:lnTo>
                <a:lnTo>
                  <a:pt x="325735" y="537867"/>
                </a:lnTo>
                <a:cubicBezTo>
                  <a:pt x="458317" y="537867"/>
                  <a:pt x="519724" y="481764"/>
                  <a:pt x="540100" y="440454"/>
                </a:cubicBezTo>
                <a:lnTo>
                  <a:pt x="491254" y="440454"/>
                </a:lnTo>
                <a:cubicBezTo>
                  <a:pt x="457201" y="485392"/>
                  <a:pt x="407796" y="504652"/>
                  <a:pt x="327968" y="504652"/>
                </a:cubicBezTo>
                <a:lnTo>
                  <a:pt x="142910" y="504652"/>
                </a:lnTo>
                <a:lnTo>
                  <a:pt x="142910" y="138444"/>
                </a:lnTo>
                <a:lnTo>
                  <a:pt x="327968" y="138444"/>
                </a:lnTo>
                <a:cubicBezTo>
                  <a:pt x="390212" y="138444"/>
                  <a:pt x="437662" y="155192"/>
                  <a:pt x="468645" y="188407"/>
                </a:cubicBezTo>
                <a:cubicBezTo>
                  <a:pt x="494045" y="215482"/>
                  <a:pt x="503814" y="248418"/>
                  <a:pt x="509955" y="271306"/>
                </a:cubicBezTo>
                <a:lnTo>
                  <a:pt x="660681" y="271585"/>
                </a:lnTo>
                <a:lnTo>
                  <a:pt x="660681" y="303126"/>
                </a:lnTo>
                <a:lnTo>
                  <a:pt x="485113" y="302847"/>
                </a:lnTo>
                <a:lnTo>
                  <a:pt x="481764" y="291403"/>
                </a:lnTo>
                <a:cubicBezTo>
                  <a:pt x="480926" y="288333"/>
                  <a:pt x="480089" y="284983"/>
                  <a:pt x="478972" y="281634"/>
                </a:cubicBezTo>
                <a:cubicBezTo>
                  <a:pt x="466691" y="237253"/>
                  <a:pt x="448269" y="169985"/>
                  <a:pt x="327968" y="169985"/>
                </a:cubicBezTo>
                <a:lnTo>
                  <a:pt x="175567" y="169985"/>
                </a:lnTo>
                <a:lnTo>
                  <a:pt x="175567" y="472553"/>
                </a:lnTo>
                <a:lnTo>
                  <a:pt x="327968" y="472553"/>
                </a:lnTo>
                <a:cubicBezTo>
                  <a:pt x="412821" y="472553"/>
                  <a:pt x="445757" y="449665"/>
                  <a:pt x="469203" y="415333"/>
                </a:cubicBezTo>
                <a:lnTo>
                  <a:pt x="473948" y="408355"/>
                </a:lnTo>
                <a:lnTo>
                  <a:pt x="583085" y="408355"/>
                </a:lnTo>
                <a:lnTo>
                  <a:pt x="578898" y="427614"/>
                </a:lnTo>
                <a:cubicBezTo>
                  <a:pt x="575548" y="443524"/>
                  <a:pt x="561872" y="484276"/>
                  <a:pt x="511071" y="519724"/>
                </a:cubicBezTo>
                <a:cubicBezTo>
                  <a:pt x="464179" y="552661"/>
                  <a:pt x="401656" y="569408"/>
                  <a:pt x="325735" y="569408"/>
                </a:cubicBezTo>
                <a:lnTo>
                  <a:pt x="70339" y="569408"/>
                </a:lnTo>
                <a:lnTo>
                  <a:pt x="70339" y="72292"/>
                </a:lnTo>
                <a:lnTo>
                  <a:pt x="329922" y="72292"/>
                </a:lnTo>
                <a:cubicBezTo>
                  <a:pt x="398027" y="72292"/>
                  <a:pt x="451339" y="87086"/>
                  <a:pt x="493487" y="117789"/>
                </a:cubicBezTo>
                <a:cubicBezTo>
                  <a:pt x="529214" y="143748"/>
                  <a:pt x="550707" y="176963"/>
                  <a:pt x="565500" y="204875"/>
                </a:cubicBezTo>
                <a:lnTo>
                  <a:pt x="614067" y="204875"/>
                </a:lnTo>
                <a:cubicBezTo>
                  <a:pt x="587551" y="140398"/>
                  <a:pt x="514979" y="31820"/>
                  <a:pt x="327968" y="31820"/>
                </a:cubicBezTo>
                <a:lnTo>
                  <a:pt x="32657" y="31820"/>
                </a:lnTo>
                <a:lnTo>
                  <a:pt x="32657" y="611276"/>
                </a:lnTo>
                <a:lnTo>
                  <a:pt x="327968" y="611276"/>
                </a:lnTo>
                <a:cubicBezTo>
                  <a:pt x="410029" y="611276"/>
                  <a:pt x="483438" y="590342"/>
                  <a:pt x="534797" y="552382"/>
                </a:cubicBezTo>
                <a:cubicBezTo>
                  <a:pt x="590900" y="510792"/>
                  <a:pt x="621324" y="450502"/>
                  <a:pt x="624674" y="373186"/>
                </a:cubicBezTo>
                <a:lnTo>
                  <a:pt x="483718" y="373186"/>
                </a:lnTo>
                <a:lnTo>
                  <a:pt x="483718" y="341645"/>
                </a:lnTo>
                <a:lnTo>
                  <a:pt x="657889" y="341645"/>
                </a:lnTo>
                <a:lnTo>
                  <a:pt x="657889" y="357555"/>
                </a:lnTo>
                <a:cubicBezTo>
                  <a:pt x="657889" y="451619"/>
                  <a:pt x="622162" y="527819"/>
                  <a:pt x="554614" y="577782"/>
                </a:cubicBezTo>
                <a:cubicBezTo>
                  <a:pt x="496836" y="620487"/>
                  <a:pt x="418403" y="643096"/>
                  <a:pt x="327968" y="643096"/>
                </a:cubicBezTo>
              </a:path>
            </a:pathLst>
          </a:custGeom>
          <a:solidFill>
            <a:srgbClr val="29B7EA"/>
          </a:solidFill>
          <a:ln w="27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2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2 - základní bez lo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6AF3-DF76-4C08-A0E3-F2F202BE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498598"/>
          </a:xfrm>
        </p:spPr>
        <p:txBody>
          <a:bodyPr/>
          <a:lstStyle>
            <a:lvl1pPr>
              <a:defRPr sz="3600">
                <a:solidFill>
                  <a:srgbClr val="0112AA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517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A0398-511B-87F4-F94B-10074806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A7951-3F06-67CC-63A9-04DC80427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8EE58-6A46-E5DA-E64B-CA318637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EE25CA-F7F8-8977-8AFE-8CCB7D9A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8384A3-4F29-F9B8-D628-38053340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17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E3345-F707-9E0C-097D-EDFD9253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B649A1-721B-BDA4-363F-3A0646A73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18C9FF-4DA2-6EBC-4C3C-29EB91CE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037699-7FB4-8E0E-2ECA-B5050A26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A0E97D-2F5C-5BE7-18A7-5859B8A3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89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4EE00-B1BF-D98F-489F-DB99CB59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977C1-2778-5FD9-FAFC-B0A048BFE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681ABA-FDD5-2A8F-80A9-844A4B227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957012-03F1-8A0D-0FEF-2C4F1C09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C42AF3-5B94-D100-6686-FD282D69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7DE643-84CC-16EE-F987-DB9D4961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97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24240-DF4A-B584-1837-B02F8140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4F76E8-6C2B-CD7F-2CFB-36693C480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0F1121-E9AA-1B17-8E67-CBBFA12AC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18E4EA-2A75-7A2C-493A-26A13343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BD78A26-54B5-FE1E-2B87-B6FEF60D7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3D9A1EB-ED12-D91F-F811-187365E9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362809-3950-4753-AAF2-E8EB6720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8054A0-7330-056B-04D3-9A84CBEF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34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4F8B9-2C21-63A0-3A9D-83A45651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2E691B-3571-C5BC-EF2B-ECFA3DBA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996C1F-6AA1-BC03-885A-F1B2E7D1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30C9CE-BCF6-4371-E0B0-898CBD9B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80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817F7F-53A2-58CC-6896-5ACC8D7A1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FC0C344-06C9-19B9-5980-30295DEE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F27720-CC19-1783-E62D-2F2C93FC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50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F9131-B8CD-A32B-31FF-1F432D39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7BAA69-9D6D-4FEC-11C1-EF8F7659F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0E7250-AE9D-16E0-7687-AD566C4CA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ACF260-0790-7E08-C0A4-8FC9765E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CE395C-BEC5-00FD-70E5-954F5B12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741303-7131-8799-88B2-59E75E8E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27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EC459-CE9C-8C21-0C6D-ECC0C964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911BE24-33EC-3D00-DD20-740125CBB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FD2A1F-B1D9-A36A-27F1-ADB04B39D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64E617-A8D2-64BA-0162-280F2BC7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522EC5-F62C-0B6C-B5C4-6433A68F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C6573A-CE93-7B33-83FE-25878C50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3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AD82BDE-5AAB-9D8C-B302-A6ECC6B34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277254-ACEC-7585-6B17-9A0AE70C2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C3946B-A491-B639-824E-B18113A7E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239AF3-3D7A-4BF0-83E0-893CAC3DDD73}" type="datetimeFigureOut">
              <a:rPr lang="cs-CZ" smtClean="0"/>
              <a:t>03.06.2024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12CAE0-A00A-B394-210B-ED519286D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5A93BA-F694-4321-075A-42E49445C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B29646-4CA3-4B5E-8454-2009EDD3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87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text, Grafika, grafický design&#10;&#10;Popis byl vytvořen automaticky">
            <a:extLst>
              <a:ext uri="{FF2B5EF4-FFF2-40B4-BE49-F238E27FC236}">
                <a16:creationId xmlns:a16="http://schemas.microsoft.com/office/drawing/2014/main" id="{8CE10097-92AA-9ABB-1D4A-E9178F91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DBA6F75-2F0A-2FD6-7995-848DC749E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559" y="178216"/>
            <a:ext cx="11426612" cy="62709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600" b="1" i="0" dirty="0" err="1">
                <a:solidFill>
                  <a:srgbClr val="CC0000"/>
                </a:solidFill>
                <a:latin typeface="Montserrat"/>
                <a:cs typeface="Montserrat"/>
              </a:rPr>
              <a:t>Fruitisimo</a:t>
            </a:r>
            <a:r>
              <a:rPr lang="cs-CZ" sz="3600" b="1" i="0" dirty="0">
                <a:solidFill>
                  <a:srgbClr val="CC0000"/>
                </a:solidFill>
                <a:latin typeface="Montserrat"/>
                <a:cs typeface="Montserrat"/>
              </a:rPr>
              <a:t> – německý trh – </a:t>
            </a:r>
            <a:r>
              <a:rPr lang="cs-CZ" sz="3600" b="1" i="0" dirty="0" err="1">
                <a:solidFill>
                  <a:srgbClr val="CC0000"/>
                </a:solidFill>
                <a:latin typeface="Montserrat"/>
                <a:cs typeface="Montserrat"/>
              </a:rPr>
              <a:t>tradition</a:t>
            </a:r>
            <a:r>
              <a:rPr lang="cs-CZ" sz="3600" b="1" i="0" dirty="0">
                <a:solidFill>
                  <a:srgbClr val="CC0000"/>
                </a:solidFill>
                <a:latin typeface="Montserrat"/>
                <a:cs typeface="Montserrat"/>
              </a:rPr>
              <a:t> vs. </a:t>
            </a:r>
            <a:r>
              <a:rPr lang="cs-CZ" sz="3600" b="1" i="0" dirty="0" err="1">
                <a:solidFill>
                  <a:srgbClr val="CC0000"/>
                </a:solidFill>
                <a:latin typeface="Montserrat"/>
                <a:cs typeface="Montserrat"/>
              </a:rPr>
              <a:t>trends</a:t>
            </a:r>
            <a:endParaRPr sz="3600" b="1" dirty="0">
              <a:solidFill>
                <a:srgbClr val="CC0000"/>
              </a:solidFill>
              <a:latin typeface="Montserrat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95557E2-8924-2E68-91D4-548DCCF84AD6}"/>
              </a:ext>
            </a:extLst>
          </p:cNvPr>
          <p:cNvSpPr/>
          <p:nvPr/>
        </p:nvSpPr>
        <p:spPr>
          <a:xfrm>
            <a:off x="384387" y="1034935"/>
            <a:ext cx="5395927" cy="544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německý trh_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Ice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Cafe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Concept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4A4A6E68-0617-DA3A-562A-340FFCD51140}"/>
              </a:ext>
            </a:extLst>
          </p:cNvPr>
          <p:cNvSpPr/>
          <p:nvPr/>
        </p:nvSpPr>
        <p:spPr>
          <a:xfrm>
            <a:off x="6002482" y="1034933"/>
            <a:ext cx="5395927" cy="54420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Zdravá volba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5922D70-E9B4-FB4C-A078-194823075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91" y="1758919"/>
            <a:ext cx="4639451" cy="4653017"/>
          </a:xfrm>
          <a:prstGeom prst="rect">
            <a:avLst/>
          </a:prstGeom>
        </p:spPr>
      </p:pic>
      <p:pic>
        <p:nvPicPr>
          <p:cNvPr id="1027" name="D9CD5C9F-397D-4ABD-9F8F-4BE37AA7B2F6" descr="IMG_7345.PNG">
            <a:extLst>
              <a:ext uri="{FF2B5EF4-FFF2-40B4-BE49-F238E27FC236}">
                <a16:creationId xmlns:a16="http://schemas.microsoft.com/office/drawing/2014/main" id="{0348BB85-BFC6-003E-A279-33F4D42DE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565" r="1091" b="18828"/>
          <a:stretch/>
        </p:blipFill>
        <p:spPr bwMode="auto">
          <a:xfrm>
            <a:off x="8764901" y="1758920"/>
            <a:ext cx="2499346" cy="238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9D5764AA-6D68-49D2-97BA-8F1B163A7A63" descr="IMG_7346.PNG">
            <a:extLst>
              <a:ext uri="{FF2B5EF4-FFF2-40B4-BE49-F238E27FC236}">
                <a16:creationId xmlns:a16="http://schemas.microsoft.com/office/drawing/2014/main" id="{B4FB531D-FCE4-1909-0669-BABAA0139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499" b="18114"/>
          <a:stretch/>
        </p:blipFill>
        <p:spPr bwMode="auto">
          <a:xfrm>
            <a:off x="6090246" y="1758919"/>
            <a:ext cx="2484460" cy="238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427CC3B1-2B1C-48B9-AEE3-5A4D7EEAB2AE" descr="IMG_7344.PNG">
            <a:extLst>
              <a:ext uri="{FF2B5EF4-FFF2-40B4-BE49-F238E27FC236}">
                <a16:creationId xmlns:a16="http://schemas.microsoft.com/office/drawing/2014/main" id="{ACB3F589-5AA3-13F8-B629-91207A6A2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4" b="30391"/>
          <a:stretch/>
        </p:blipFill>
        <p:spPr bwMode="auto">
          <a:xfrm>
            <a:off x="8775282" y="4215210"/>
            <a:ext cx="2488965" cy="226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F5DA5BA8-588F-4CC8-B91F-6B1ABDBA60EE" descr="IMG_7343.PNG">
            <a:extLst>
              <a:ext uri="{FF2B5EF4-FFF2-40B4-BE49-F238E27FC236}">
                <a16:creationId xmlns:a16="http://schemas.microsoft.com/office/drawing/2014/main" id="{8EE75577-2F1B-00D2-CDE3-196808E2F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4" b="30298"/>
          <a:stretch/>
        </p:blipFill>
        <p:spPr bwMode="auto">
          <a:xfrm>
            <a:off x="6114211" y="4215210"/>
            <a:ext cx="2484461" cy="226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669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doplňky, venku, taška&#10;&#10;Popis byl vytvořen automaticky">
            <a:extLst>
              <a:ext uri="{FF2B5EF4-FFF2-40B4-BE49-F238E27FC236}">
                <a16:creationId xmlns:a16="http://schemas.microsoft.com/office/drawing/2014/main" id="{F3278144-5079-7042-0D68-F59FDE10F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r="680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ázek 2" descr="Obsah obrázku text, oblečení, osoba, interiér&#10;&#10;Popis byl vytvořen automaticky">
            <a:extLst>
              <a:ext uri="{FF2B5EF4-FFF2-40B4-BE49-F238E27FC236}">
                <a16:creationId xmlns:a16="http://schemas.microsoft.com/office/drawing/2014/main" id="{F3491A61-DB3B-6184-BF3F-D0F598D7A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5550B7BB-8EC0-31A8-9B2F-ED38E5AE0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22" y="976338"/>
            <a:ext cx="10714317" cy="6026803"/>
          </a:xfrm>
          <a:prstGeom prst="rect">
            <a:avLst/>
          </a:prstGeom>
        </p:spPr>
      </p:pic>
      <p:pic>
        <p:nvPicPr>
          <p:cNvPr id="20" name="Obrázek 19" descr="Obsah obrázku láhev, kuchyňský spotřebič, Domácí spotřebič, váza&#10;&#10;Popis byl vytvořen automaticky">
            <a:extLst>
              <a:ext uri="{FF2B5EF4-FFF2-40B4-BE49-F238E27FC236}">
                <a16:creationId xmlns:a16="http://schemas.microsoft.com/office/drawing/2014/main" id="{C894D6D0-7CF8-ED42-88DA-58EC2EDB0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17" y="1346615"/>
            <a:ext cx="6451881" cy="3629183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0DBA6F75-2F0A-2FD6-7995-848DC749E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559" y="178216"/>
            <a:ext cx="11426612" cy="62709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lang="cs-CZ" sz="3600" b="1" i="0" dirty="0">
                <a:solidFill>
                  <a:srgbClr val="CC0000"/>
                </a:solidFill>
                <a:latin typeface="Montserrat"/>
                <a:cs typeface="Montserrat"/>
              </a:rPr>
              <a:t>Změna způsobu prodeje/objednávky</a:t>
            </a:r>
            <a:endParaRPr sz="3600" b="1" dirty="0">
              <a:solidFill>
                <a:srgbClr val="CC0000"/>
              </a:solidFill>
              <a:latin typeface="Montserrat"/>
            </a:endParaRPr>
          </a:p>
        </p:txBody>
      </p:sp>
      <p:pic>
        <p:nvPicPr>
          <p:cNvPr id="10" name="Obrázek 9" descr="Obsah obrázku Mobilní telefon, Přenosné komunikační zařízení, Komunikační zařízení, Mobilní zařízení&#10;&#10;Popis byl vytvořen automaticky">
            <a:extLst>
              <a:ext uri="{FF2B5EF4-FFF2-40B4-BE49-F238E27FC236}">
                <a16:creationId xmlns:a16="http://schemas.microsoft.com/office/drawing/2014/main" id="{AE945978-14C9-1D81-B590-FA19261C6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2" t="10749" r="30018" b="4980"/>
          <a:stretch/>
        </p:blipFill>
        <p:spPr>
          <a:xfrm>
            <a:off x="1179167" y="1174712"/>
            <a:ext cx="3541486" cy="5118262"/>
          </a:xfrm>
          <a:prstGeom prst="rect">
            <a:avLst/>
          </a:prstGeom>
        </p:spPr>
      </p:pic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79ABB9EC-752C-CD60-64DC-B9785FF42020}"/>
              </a:ext>
            </a:extLst>
          </p:cNvPr>
          <p:cNvSpPr/>
          <p:nvPr/>
        </p:nvSpPr>
        <p:spPr>
          <a:xfrm>
            <a:off x="3301521" y="5529943"/>
            <a:ext cx="1821783" cy="4644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Montserrat"/>
                <a:ea typeface="+mj-ea"/>
              </a:rPr>
              <a:t>Aplikace</a:t>
            </a:r>
          </a:p>
          <a:p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720BF364-D9A2-C46D-5406-BBD54584A452}"/>
              </a:ext>
            </a:extLst>
          </p:cNvPr>
          <p:cNvSpPr/>
          <p:nvPr/>
        </p:nvSpPr>
        <p:spPr>
          <a:xfrm>
            <a:off x="6876261" y="1174712"/>
            <a:ext cx="1821783" cy="4644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Montserrat"/>
                <a:ea typeface="+mj-ea"/>
              </a:rPr>
              <a:t>Kiosky</a:t>
            </a:r>
          </a:p>
          <a:p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016E723B-EA36-1F65-EDBD-367648F6704D}"/>
              </a:ext>
            </a:extLst>
          </p:cNvPr>
          <p:cNvSpPr/>
          <p:nvPr/>
        </p:nvSpPr>
        <p:spPr>
          <a:xfrm>
            <a:off x="9023897" y="4417785"/>
            <a:ext cx="2924869" cy="7728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Montserrat"/>
                <a:ea typeface="+mj-ea"/>
              </a:rPr>
              <a:t>Samoobslužné pokladny</a:t>
            </a:r>
          </a:p>
          <a:p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C2C42388-4497-1CBD-3B90-4FAEBBD2A1C0}"/>
              </a:ext>
            </a:extLst>
          </p:cNvPr>
          <p:cNvSpPr txBox="1">
            <a:spLocks/>
          </p:cNvSpPr>
          <p:nvPr/>
        </p:nvSpPr>
        <p:spPr>
          <a:xfrm>
            <a:off x="8408668" y="5306799"/>
            <a:ext cx="4034971" cy="1211614"/>
          </a:xfrm>
          <a:prstGeom prst="rect">
            <a:avLst/>
          </a:prstGeom>
        </p:spPr>
        <p:txBody>
          <a:bodyPr vert="horz" wrap="square" lIns="0" tIns="11303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lang="cs-CZ" sz="2800" b="1" dirty="0">
                <a:solidFill>
                  <a:srgbClr val="CC0000"/>
                </a:solidFill>
                <a:latin typeface="Montserrat"/>
                <a:cs typeface="Montserrat"/>
              </a:rPr>
              <a:t>“customizace“</a:t>
            </a:r>
          </a:p>
          <a:p>
            <a:pPr marL="12700" marR="5080" algn="ctr">
              <a:lnSpc>
                <a:spcPts val="3960"/>
              </a:lnSpc>
              <a:spcBef>
                <a:spcPts val="890"/>
              </a:spcBef>
            </a:pPr>
            <a:r>
              <a:rPr lang="cs-CZ" sz="1800" b="1" dirty="0">
                <a:solidFill>
                  <a:srgbClr val="CC0000"/>
                </a:solidFill>
                <a:latin typeface="Montserrat"/>
              </a:rPr>
              <a:t>začíná být nutností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F7D087CC-19EB-3C4C-A8D1-C8767D7D6330}"/>
              </a:ext>
            </a:extLst>
          </p:cNvPr>
          <p:cNvSpPr txBox="1">
            <a:spLocks/>
          </p:cNvSpPr>
          <p:nvPr/>
        </p:nvSpPr>
        <p:spPr>
          <a:xfrm>
            <a:off x="3864210" y="823704"/>
            <a:ext cx="2365829" cy="583237"/>
          </a:xfrm>
          <a:prstGeom prst="rect">
            <a:avLst/>
          </a:prstGeom>
        </p:spPr>
        <p:txBody>
          <a:bodyPr vert="horz" wrap="square" lIns="0" tIns="11303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lang="cs-CZ" sz="2800" b="1" dirty="0">
                <a:solidFill>
                  <a:srgbClr val="CC0000"/>
                </a:solidFill>
                <a:latin typeface="Montserrat"/>
                <a:cs typeface="Montserrat"/>
              </a:rPr>
              <a:t>Vyšší útrata</a:t>
            </a:r>
            <a:endParaRPr lang="cs-CZ" sz="1800" b="1" dirty="0">
              <a:solidFill>
                <a:srgbClr val="CC0000"/>
              </a:solidFill>
              <a:latin typeface="Montserrat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3977EF3C-F1B7-EC8D-7F3E-520EB7E41B03}"/>
              </a:ext>
            </a:extLst>
          </p:cNvPr>
          <p:cNvSpPr txBox="1">
            <a:spLocks/>
          </p:cNvSpPr>
          <p:nvPr/>
        </p:nvSpPr>
        <p:spPr>
          <a:xfrm>
            <a:off x="3676565" y="5994401"/>
            <a:ext cx="3229667" cy="583237"/>
          </a:xfrm>
          <a:prstGeom prst="rect">
            <a:avLst/>
          </a:prstGeom>
        </p:spPr>
        <p:txBody>
          <a:bodyPr vert="horz" wrap="square" lIns="0" tIns="11303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lang="cs-CZ" sz="2800" b="1" dirty="0">
                <a:solidFill>
                  <a:srgbClr val="CC0000"/>
                </a:solidFill>
                <a:latin typeface="Montserrat"/>
                <a:cs typeface="Montserrat"/>
              </a:rPr>
              <a:t>Méně personálu</a:t>
            </a:r>
            <a:endParaRPr lang="cs-CZ" sz="1800" b="1" dirty="0">
              <a:solidFill>
                <a:srgbClr val="CC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0812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logo, Písmo, Grafika&#10;&#10;Popis byl vytvořen automaticky">
            <a:extLst>
              <a:ext uri="{FF2B5EF4-FFF2-40B4-BE49-F238E27FC236}">
                <a16:creationId xmlns:a16="http://schemas.microsoft.com/office/drawing/2014/main" id="{CA212112-C3E1-BF89-EE52-3DC06CAD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54" y="4505115"/>
            <a:ext cx="1602993" cy="1783612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3" name="Obrázek 52" descr="Obsah obrázku žlutá, design&#10;&#10;Popis byl vytvořen automaticky">
            <a:extLst>
              <a:ext uri="{FF2B5EF4-FFF2-40B4-BE49-F238E27FC236}">
                <a16:creationId xmlns:a16="http://schemas.microsoft.com/office/drawing/2014/main" id="{4C532D4E-4F2C-4D22-037D-4D45B2B96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0" y="192318"/>
            <a:ext cx="2286000" cy="2000250"/>
          </a:xfrm>
          <a:prstGeom prst="rect">
            <a:avLst/>
          </a:prstGeom>
        </p:spPr>
      </p:pic>
      <p:pic>
        <p:nvPicPr>
          <p:cNvPr id="55" name="Obrázek 54" descr="Obsah obrázku klipart, kresba, Grafika, design&#10;&#10;Popis byl vytvořen automaticky">
            <a:extLst>
              <a:ext uri="{FF2B5EF4-FFF2-40B4-BE49-F238E27FC236}">
                <a16:creationId xmlns:a16="http://schemas.microsoft.com/office/drawing/2014/main" id="{7425F65F-AE0B-CBED-D96C-35B45CE48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14" y="3128333"/>
            <a:ext cx="2124075" cy="2152650"/>
          </a:xfrm>
          <a:prstGeom prst="rect">
            <a:avLst/>
          </a:prstGeom>
        </p:spPr>
      </p:pic>
      <p:pic>
        <p:nvPicPr>
          <p:cNvPr id="59" name="Obrázek 58" descr="Obsah obrázku zelené, Grafika, Písmo, logo&#10;&#10;Popis byl vytvořen automaticky">
            <a:extLst>
              <a:ext uri="{FF2B5EF4-FFF2-40B4-BE49-F238E27FC236}">
                <a16:creationId xmlns:a16="http://schemas.microsoft.com/office/drawing/2014/main" id="{EC9CE90C-5405-69B4-6BA8-249EC9DB98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811" y="310791"/>
            <a:ext cx="1345024" cy="1345024"/>
          </a:xfrm>
          <a:prstGeom prst="flowChartConnector">
            <a:avLst/>
          </a:prstGeom>
        </p:spPr>
      </p:pic>
      <p:pic>
        <p:nvPicPr>
          <p:cNvPr id="61" name="Obrázek 60" descr="Obsah obrázku logo, Písmo, Grafika, text&#10;&#10;Popis byl vytvořen automaticky">
            <a:extLst>
              <a:ext uri="{FF2B5EF4-FFF2-40B4-BE49-F238E27FC236}">
                <a16:creationId xmlns:a16="http://schemas.microsoft.com/office/drawing/2014/main" id="{ED15612D-1E1F-4729-2485-B559A6642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4" y="2212223"/>
            <a:ext cx="1906117" cy="1931760"/>
          </a:xfrm>
          <a:prstGeom prst="rect">
            <a:avLst/>
          </a:prstGeom>
        </p:spPr>
      </p:pic>
      <p:pic>
        <p:nvPicPr>
          <p:cNvPr id="63" name="Obrázek 62" descr="Obsah obrázku logo, Písmo, Grafika, symbol&#10;&#10;Popis byl vytvořen automaticky">
            <a:extLst>
              <a:ext uri="{FF2B5EF4-FFF2-40B4-BE49-F238E27FC236}">
                <a16:creationId xmlns:a16="http://schemas.microsoft.com/office/drawing/2014/main" id="{5FCB3A73-64DB-3650-B9B2-61CA9AA35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53" y="492405"/>
            <a:ext cx="2143125" cy="2143125"/>
          </a:xfrm>
          <a:prstGeom prst="rect">
            <a:avLst/>
          </a:prstGeom>
        </p:spPr>
      </p:pic>
      <p:pic>
        <p:nvPicPr>
          <p:cNvPr id="65" name="Obrázek 64" descr="Obsah obrázku Lidská tvář, text, skica, symbol&#10;&#10;Popis byl vytvořen automaticky">
            <a:extLst>
              <a:ext uri="{FF2B5EF4-FFF2-40B4-BE49-F238E27FC236}">
                <a16:creationId xmlns:a16="http://schemas.microsoft.com/office/drawing/2014/main" id="{00E3BFD6-3804-F9FD-DE2C-940B425FA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09" y="334880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4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ázek 46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E039A4AA-1550-453A-D162-017D6F2C6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95" y="6111392"/>
            <a:ext cx="1670628" cy="878427"/>
          </a:xfrm>
          <a:prstGeom prst="rect">
            <a:avLst/>
          </a:prstGeom>
        </p:spPr>
      </p:pic>
      <p:pic>
        <p:nvPicPr>
          <p:cNvPr id="31" name="Obrázek 30" descr="Obsah obrázku klipart, Grafika, grafický design, logo&#10;&#10;Popis byl vytvořen automaticky">
            <a:extLst>
              <a:ext uri="{FF2B5EF4-FFF2-40B4-BE49-F238E27FC236}">
                <a16:creationId xmlns:a16="http://schemas.microsoft.com/office/drawing/2014/main" id="{7AC87931-D76A-6353-D91C-CDBE89B5B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41" y="4800015"/>
            <a:ext cx="1750591" cy="1750591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 descr="Obsah obrázku logo, klipart, Grafika, kreslené&#10;&#10;Popis byl vytvořen automaticky">
            <a:extLst>
              <a:ext uri="{FF2B5EF4-FFF2-40B4-BE49-F238E27FC236}">
                <a16:creationId xmlns:a16="http://schemas.microsoft.com/office/drawing/2014/main" id="{E9B2AD8F-CD4C-2238-F142-C3F37AB4BD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8908" y="294160"/>
            <a:ext cx="2358346" cy="2358346"/>
          </a:xfrm>
          <a:prstGeom prst="flowChartConnector">
            <a:avLst/>
          </a:prstGeom>
        </p:spPr>
      </p:pic>
      <p:pic>
        <p:nvPicPr>
          <p:cNvPr id="27" name="Obrázek 26" descr="Obsah obrázku text, logo, klipart, Písmo&#10;&#10;Popis byl vytvořen automaticky">
            <a:extLst>
              <a:ext uri="{FF2B5EF4-FFF2-40B4-BE49-F238E27FC236}">
                <a16:creationId xmlns:a16="http://schemas.microsoft.com/office/drawing/2014/main" id="{9CD0B8FF-65C6-5A5D-7D2B-40B6CA901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04" y="485219"/>
            <a:ext cx="2026839" cy="969629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E9187CEC-427D-6CE6-E1B2-BD0AF25AC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28" y="431599"/>
            <a:ext cx="2706938" cy="1569106"/>
          </a:xfrm>
          <a:prstGeom prst="rect">
            <a:avLst/>
          </a:prstGeom>
        </p:spPr>
      </p:pic>
      <p:pic>
        <p:nvPicPr>
          <p:cNvPr id="9" name="Obrázek 8" descr="Obsah obrázku text, Rychlé občerstvení, klipart, jídlo&#10;&#10;Popis byl vytvořen automaticky">
            <a:extLst>
              <a:ext uri="{FF2B5EF4-FFF2-40B4-BE49-F238E27FC236}">
                <a16:creationId xmlns:a16="http://schemas.microsoft.com/office/drawing/2014/main" id="{D34EC7B4-0225-2883-075B-3741C99D0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1" y="5010261"/>
            <a:ext cx="1278466" cy="1278466"/>
          </a:xfrm>
          <a:prstGeom prst="rect">
            <a:avLst/>
          </a:prstGeom>
        </p:spPr>
      </p:pic>
      <p:pic>
        <p:nvPicPr>
          <p:cNvPr id="11" name="Obrázek 10" descr="Obsah obrázku text, Písmo, logo, snímek obrazovky&#10;&#10;Popis byl vytvořen automaticky">
            <a:extLst>
              <a:ext uri="{FF2B5EF4-FFF2-40B4-BE49-F238E27FC236}">
                <a16:creationId xmlns:a16="http://schemas.microsoft.com/office/drawing/2014/main" id="{C5DB5907-8F3E-5B68-F4FF-DA0CB62DDE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828" y="2585815"/>
            <a:ext cx="1583549" cy="1583549"/>
          </a:xfrm>
          <a:prstGeom prst="flowChartConnector">
            <a:avLst/>
          </a:prstGeom>
        </p:spPr>
      </p:pic>
      <p:pic>
        <p:nvPicPr>
          <p:cNvPr id="39" name="Obrázek 38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71892FB2-20A1-BDDA-7212-5AEE5849E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" y="130873"/>
            <a:ext cx="1724025" cy="2647950"/>
          </a:xfrm>
          <a:prstGeom prst="rect">
            <a:avLst/>
          </a:prstGeom>
        </p:spPr>
      </p:pic>
      <p:pic>
        <p:nvPicPr>
          <p:cNvPr id="49" name="Obrázek 48" descr="Obsah obrázku text, logo, Písmo, Grafika&#10;&#10;Popis byl vytvořen automaticky">
            <a:extLst>
              <a:ext uri="{FF2B5EF4-FFF2-40B4-BE49-F238E27FC236}">
                <a16:creationId xmlns:a16="http://schemas.microsoft.com/office/drawing/2014/main" id="{E52BDA3E-49B7-6415-8953-DE92ADE96B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066" y="2536657"/>
            <a:ext cx="2143125" cy="2143125"/>
          </a:xfrm>
          <a:prstGeom prst="flowChartConnector">
            <a:avLst/>
          </a:prstGeom>
        </p:spPr>
      </p:pic>
      <p:pic>
        <p:nvPicPr>
          <p:cNvPr id="51" name="Obrázek 50" descr="Obsah obrázku symbol, logo, emblém, Písmo&#10;&#10;Popis byl vytvořen automaticky">
            <a:extLst>
              <a:ext uri="{FF2B5EF4-FFF2-40B4-BE49-F238E27FC236}">
                <a16:creationId xmlns:a16="http://schemas.microsoft.com/office/drawing/2014/main" id="{5687B429-8A21-3A1B-BBCB-4FB96EB5C3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19" y="4319153"/>
            <a:ext cx="1475154" cy="1475154"/>
          </a:xfrm>
          <a:prstGeom prst="rect">
            <a:avLst/>
          </a:prstGeom>
        </p:spPr>
      </p:pic>
      <p:pic>
        <p:nvPicPr>
          <p:cNvPr id="4" name="Obrázek 3" descr="Obsah obrázku logo, Grafika, klipart, Písmo&#10;&#10;Popis byl vytvořen automaticky">
            <a:extLst>
              <a:ext uri="{FF2B5EF4-FFF2-40B4-BE49-F238E27FC236}">
                <a16:creationId xmlns:a16="http://schemas.microsoft.com/office/drawing/2014/main" id="{5800E156-7D44-E4C2-D535-BB18899E1E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84" y="3377670"/>
            <a:ext cx="2857500" cy="1600200"/>
          </a:xfrm>
          <a:prstGeom prst="rect">
            <a:avLst/>
          </a:prstGeom>
        </p:spPr>
      </p:pic>
      <p:pic>
        <p:nvPicPr>
          <p:cNvPr id="67" name="Obrázek 66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11E6BCC0-C089-B46E-6F35-705768DFC2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48" y="1836577"/>
            <a:ext cx="2355669" cy="1242635"/>
          </a:xfrm>
          <a:prstGeom prst="rect">
            <a:avLst/>
          </a:prstGeom>
        </p:spPr>
      </p:pic>
      <p:pic>
        <p:nvPicPr>
          <p:cNvPr id="35" name="Obrázek 34" descr="Obsah obrázku Lidská tvář, klipart, ilustrace, kresba&#10;&#10;Popis byl vytvořen automaticky">
            <a:extLst>
              <a:ext uri="{FF2B5EF4-FFF2-40B4-BE49-F238E27FC236}">
                <a16:creationId xmlns:a16="http://schemas.microsoft.com/office/drawing/2014/main" id="{D9B78E9D-C527-9716-CBE5-25A476D176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91" y="3368517"/>
            <a:ext cx="1858553" cy="1569106"/>
          </a:xfrm>
          <a:prstGeom prst="rect">
            <a:avLst/>
          </a:prstGeom>
        </p:spPr>
      </p:pic>
      <p:pic>
        <p:nvPicPr>
          <p:cNvPr id="43" name="Obrázek 42" descr="Obsah obrázku Písmo, Grafika, logo, kaligrafie&#10;&#10;Popis byl vytvořen automaticky">
            <a:extLst>
              <a:ext uri="{FF2B5EF4-FFF2-40B4-BE49-F238E27FC236}">
                <a16:creationId xmlns:a16="http://schemas.microsoft.com/office/drawing/2014/main" id="{B0044193-88B0-87B0-1801-178E308CF6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79" y="5158786"/>
            <a:ext cx="31813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ývojový diagram: spojnice 20">
            <a:extLst>
              <a:ext uri="{FF2B5EF4-FFF2-40B4-BE49-F238E27FC236}">
                <a16:creationId xmlns:a16="http://schemas.microsoft.com/office/drawing/2014/main" id="{783E0644-3C44-442B-DB52-FD0BBF0E46BF}"/>
              </a:ext>
            </a:extLst>
          </p:cNvPr>
          <p:cNvSpPr/>
          <p:nvPr/>
        </p:nvSpPr>
        <p:spPr>
          <a:xfrm>
            <a:off x="2937063" y="2111010"/>
            <a:ext cx="3891064" cy="356032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nice 21">
            <a:extLst>
              <a:ext uri="{FF2B5EF4-FFF2-40B4-BE49-F238E27FC236}">
                <a16:creationId xmlns:a16="http://schemas.microsoft.com/office/drawing/2014/main" id="{1A4E90AB-A064-030F-F77C-3E2A9F1806FC}"/>
              </a:ext>
            </a:extLst>
          </p:cNvPr>
          <p:cNvSpPr/>
          <p:nvPr/>
        </p:nvSpPr>
        <p:spPr>
          <a:xfrm>
            <a:off x="5661580" y="-66473"/>
            <a:ext cx="3891064" cy="356032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nice 19">
            <a:extLst>
              <a:ext uri="{FF2B5EF4-FFF2-40B4-BE49-F238E27FC236}">
                <a16:creationId xmlns:a16="http://schemas.microsoft.com/office/drawing/2014/main" id="{7642E840-1A92-4FF2-C5B1-867E4CD214E9}"/>
              </a:ext>
            </a:extLst>
          </p:cNvPr>
          <p:cNvSpPr/>
          <p:nvPr/>
        </p:nvSpPr>
        <p:spPr>
          <a:xfrm>
            <a:off x="1042783" y="296992"/>
            <a:ext cx="3891064" cy="356032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Písmo, logo, Grafika, typografie&#10;&#10;Popis byl vytvořen automaticky">
            <a:extLst>
              <a:ext uri="{FF2B5EF4-FFF2-40B4-BE49-F238E27FC236}">
                <a16:creationId xmlns:a16="http://schemas.microsoft.com/office/drawing/2014/main" id="{332DD6F2-C64B-9EE4-BA71-235EA4EB5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56" y="3322932"/>
            <a:ext cx="2762250" cy="1657350"/>
          </a:xfrm>
          <a:prstGeom prst="rect">
            <a:avLst/>
          </a:prstGeom>
        </p:spPr>
      </p:pic>
      <p:pic>
        <p:nvPicPr>
          <p:cNvPr id="5" name="Obrázek 4" descr="Obsah obrázku Grafika, Písmo, logo, kruh&#10;&#10;Popis byl vytvořen automaticky">
            <a:extLst>
              <a:ext uri="{FF2B5EF4-FFF2-40B4-BE49-F238E27FC236}">
                <a16:creationId xmlns:a16="http://schemas.microsoft.com/office/drawing/2014/main" id="{9C241430-7B8D-3F18-C258-9790F78A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60" y="1258004"/>
            <a:ext cx="2790825" cy="1638300"/>
          </a:xfrm>
          <a:prstGeom prst="rect">
            <a:avLst/>
          </a:prstGeom>
        </p:spPr>
      </p:pic>
      <p:pic>
        <p:nvPicPr>
          <p:cNvPr id="7" name="Obrázek 6" descr="Obsah obrázku Písmo, Grafika, logo, design&#10;&#10;Popis byl vytvořen automaticky">
            <a:extLst>
              <a:ext uri="{FF2B5EF4-FFF2-40B4-BE49-F238E27FC236}">
                <a16:creationId xmlns:a16="http://schemas.microsoft.com/office/drawing/2014/main" id="{81027E2A-1CB5-2258-C088-A61FE67ED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28" y="992525"/>
            <a:ext cx="2952750" cy="15525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204452C-AD82-889B-BB18-2584D0577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234" y="5599996"/>
            <a:ext cx="1839233" cy="11502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F616698-5DF7-265C-78A9-B352C8289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231" y="5836368"/>
            <a:ext cx="1506259" cy="8599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0F424B9-101F-078A-2AD4-18CC6BA95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18094"/>
            <a:ext cx="5278877" cy="89652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50099D6-81FB-B38E-3DE4-A40ED5BD4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567" y="5671333"/>
            <a:ext cx="1932362" cy="1078953"/>
          </a:xfrm>
          <a:prstGeom prst="rect">
            <a:avLst/>
          </a:prstGeom>
        </p:spPr>
      </p:pic>
      <p:pic>
        <p:nvPicPr>
          <p:cNvPr id="17" name="Obrázek 16" descr="Obsah obrázku logo, Grafika, symbol, klipart&#10;&#10;Popis byl vytvořen automaticky">
            <a:extLst>
              <a:ext uri="{FF2B5EF4-FFF2-40B4-BE49-F238E27FC236}">
                <a16:creationId xmlns:a16="http://schemas.microsoft.com/office/drawing/2014/main" id="{3016819E-839B-8D94-9927-2AD7D1668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29" y="4714875"/>
            <a:ext cx="2143125" cy="2143125"/>
          </a:xfrm>
          <a:prstGeom prst="rect">
            <a:avLst/>
          </a:prstGeom>
        </p:spPr>
      </p:pic>
      <p:pic>
        <p:nvPicPr>
          <p:cNvPr id="19" name="Obrázek 18" descr="Obsah obrázku symbol, logo, Grafika, červená&#10;&#10;Popis byl vytvořen automaticky">
            <a:extLst>
              <a:ext uri="{FF2B5EF4-FFF2-40B4-BE49-F238E27FC236}">
                <a16:creationId xmlns:a16="http://schemas.microsoft.com/office/drawing/2014/main" id="{BAF033BC-A303-4614-2B36-5E3924BA12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851" y="4687319"/>
            <a:ext cx="948345" cy="9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51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5" name="Obrázek 14" descr="Obsah obrázku text, Mobilní telefon, menu, snímek obrazovky&#10;&#10;Popis byl vytvořen automaticky">
            <a:extLst>
              <a:ext uri="{FF2B5EF4-FFF2-40B4-BE49-F238E27FC236}">
                <a16:creationId xmlns:a16="http://schemas.microsoft.com/office/drawing/2014/main" id="{9E10096D-1B35-E05B-8D1A-5BE01E5E9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68" y="1755435"/>
            <a:ext cx="2822277" cy="50324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2737989-3E7B-E0F5-3CBD-3748EDED3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845" y="5381580"/>
            <a:ext cx="4966121" cy="1500273"/>
          </a:xfrm>
          <a:prstGeom prst="rect">
            <a:avLst/>
          </a:prstGeom>
        </p:spPr>
      </p:pic>
      <p:pic>
        <p:nvPicPr>
          <p:cNvPr id="5" name="Obrázek 4" descr="Obsah obrázku text, snímek obrazovky, Mobilní telefon, design&#10;&#10;Popis byl vytvořen automaticky">
            <a:extLst>
              <a:ext uri="{FF2B5EF4-FFF2-40B4-BE49-F238E27FC236}">
                <a16:creationId xmlns:a16="http://schemas.microsoft.com/office/drawing/2014/main" id="{6DD8A822-0B69-B2AA-12D9-4E6DC6072B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r="16161" b="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709492D-E8C9-C32F-C482-005D1B5E9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14" r="5914"/>
          <a:stretch/>
        </p:blipFill>
        <p:spPr>
          <a:xfrm>
            <a:off x="4226833" y="4456379"/>
            <a:ext cx="1562318" cy="1562318"/>
          </a:xfrm>
          <a:prstGeom prst="flowChartConnector">
            <a:avLst/>
          </a:prstGeom>
        </p:spPr>
      </p:pic>
      <p:pic>
        <p:nvPicPr>
          <p:cNvPr id="3" name="Obrázek 2" descr="Obsah obrázku text, Mobilní telefon, Mobilní zařízení, Přenosné komunikační zařízení&#10;&#10;Popis byl vytvořen automaticky">
            <a:extLst>
              <a:ext uri="{FF2B5EF4-FFF2-40B4-BE49-F238E27FC236}">
                <a16:creationId xmlns:a16="http://schemas.microsoft.com/office/drawing/2014/main" id="{BAC70DAE-7BA6-DFD8-178E-3D3E0FA41D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r="-1" b="15166"/>
          <a:stretch/>
        </p:blipFill>
        <p:spPr>
          <a:xfrm>
            <a:off x="15922" y="11927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0339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venku, mrak, obloha, budova&#10;&#10;Popis byl vytvořen automaticky">
            <a:extLst>
              <a:ext uri="{FF2B5EF4-FFF2-40B4-BE49-F238E27FC236}">
                <a16:creationId xmlns:a16="http://schemas.microsoft.com/office/drawing/2014/main" id="{6E2FCFDF-48F9-76DD-08AD-57D3322E4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r="-1" b="-1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pic>
        <p:nvPicPr>
          <p:cNvPr id="5" name="Obrázek 4" descr="Obsah obrázku text, Mobilní telefon, snímek obrazovky&#10;&#10;Popis byl vytvořen automaticky">
            <a:extLst>
              <a:ext uri="{FF2B5EF4-FFF2-40B4-BE49-F238E27FC236}">
                <a16:creationId xmlns:a16="http://schemas.microsoft.com/office/drawing/2014/main" id="{542FADA3-EE12-C886-F4DC-25DC55FE4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70" y="1709432"/>
            <a:ext cx="1724025" cy="2647950"/>
          </a:xfrm>
          <a:prstGeom prst="roundRect">
            <a:avLst/>
          </a:prstGeom>
        </p:spPr>
      </p:pic>
      <p:pic>
        <p:nvPicPr>
          <p:cNvPr id="7" name="Obrázek 6" descr="Obsah obrázku interiér, interiérový design, police, strop&#10;&#10;Popis byl vytvořen automaticky">
            <a:extLst>
              <a:ext uri="{FF2B5EF4-FFF2-40B4-BE49-F238E27FC236}">
                <a16:creationId xmlns:a16="http://schemas.microsoft.com/office/drawing/2014/main" id="{86BE2D78-DE8B-39CE-AB77-9CE90F2C7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4" y="4166230"/>
            <a:ext cx="4267707" cy="2555290"/>
          </a:xfrm>
          <a:prstGeom prst="roundRect">
            <a:avLst/>
          </a:prstGeom>
        </p:spPr>
      </p:pic>
      <p:pic>
        <p:nvPicPr>
          <p:cNvPr id="10" name="Obrázek 9" descr="Obsah obrázku text, snímek obrazovky, design, ruka&#10;&#10;Popis byl vytvořen automaticky">
            <a:extLst>
              <a:ext uri="{FF2B5EF4-FFF2-40B4-BE49-F238E27FC236}">
                <a16:creationId xmlns:a16="http://schemas.microsoft.com/office/drawing/2014/main" id="{C6609EB8-185A-E730-98F7-A58A845EC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5" y="90182"/>
            <a:ext cx="2828925" cy="16192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ísmo, symbol, logo, zelené&#10;&#10;Popis byl vytvořen automaticky">
            <a:extLst>
              <a:ext uri="{FF2B5EF4-FFF2-40B4-BE49-F238E27FC236}">
                <a16:creationId xmlns:a16="http://schemas.microsoft.com/office/drawing/2014/main" id="{4D8A503A-7D4D-E0D7-E75A-B92B52934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71" y="3122679"/>
            <a:ext cx="2143125" cy="2143125"/>
          </a:xfrm>
          <a:prstGeom prst="rect">
            <a:avLst/>
          </a:prstGeom>
        </p:spPr>
      </p:pic>
      <p:pic>
        <p:nvPicPr>
          <p:cNvPr id="3" name="Obrázek 2" descr="Obsah obrázku úsměv, Lidská tvář, osoba, Brada&#10;&#10;Popis byl vytvořen automaticky">
            <a:extLst>
              <a:ext uri="{FF2B5EF4-FFF2-40B4-BE49-F238E27FC236}">
                <a16:creationId xmlns:a16="http://schemas.microsoft.com/office/drawing/2014/main" id="{6C5B54A9-5B16-1333-E6E3-3D7FF9F1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32" y="66877"/>
            <a:ext cx="3438729" cy="34387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6536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7FA56D5-900C-FC56-3C70-15968A367983}"/>
              </a:ext>
            </a:extLst>
          </p:cNvPr>
          <p:cNvSpPr/>
          <p:nvPr/>
        </p:nvSpPr>
        <p:spPr>
          <a:xfrm>
            <a:off x="582805" y="1578676"/>
            <a:ext cx="6039059" cy="370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E64063-66C2-3467-6D87-32629131F853}"/>
              </a:ext>
            </a:extLst>
          </p:cNvPr>
          <p:cNvSpPr txBox="1"/>
          <p:nvPr/>
        </p:nvSpPr>
        <p:spPr>
          <a:xfrm>
            <a:off x="582806" y="2080009"/>
            <a:ext cx="63706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O</a:t>
            </a:r>
            <a:r>
              <a:rPr kumimoji="0" lang="cs-CZ" sz="7200" b="1" i="0" u="none" strike="noStrike" kern="1200" cap="none" spc="0" normalizeH="0" baseline="-2500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2</a:t>
            </a:r>
            <a:r>
              <a:rPr kumimoji="0" lang="cs-CZ" sz="72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 </a:t>
            </a:r>
            <a:r>
              <a:rPr kumimoji="0" lang="cs-CZ" sz="7200" b="1" i="0" u="none" strike="noStrike" kern="1200" cap="none" spc="0" normalizeH="0" baseline="0" noProof="0" err="1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Geodata</a:t>
            </a:r>
            <a:endParaRPr kumimoji="0" lang="cs-CZ" sz="7200" b="1" i="0" u="none" strike="noStrike" kern="1200" cap="none" spc="0" normalizeH="0" baseline="0" noProof="0">
              <a:ln>
                <a:noFill/>
              </a:ln>
              <a:solidFill>
                <a:srgbClr val="0050FF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5400">
                <a:latin typeface="On Air" panose="020F0503030404020204" pitchFamily="34" charset="-18"/>
                <a:cs typeface="On Air" panose="020F0503030404020204" pitchFamily="34" charset="-18"/>
              </a:rPr>
              <a:t>Získejte náskok před konkurencí</a:t>
            </a:r>
            <a:endParaRPr kumimoji="0" lang="cs-CZ" sz="5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347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tailcon Intro 6s">
            <a:hlinkClick r:id="" action="ppaction://media"/>
            <a:extLst>
              <a:ext uri="{FF2B5EF4-FFF2-40B4-BE49-F238E27FC236}">
                <a16:creationId xmlns:a16="http://schemas.microsoft.com/office/drawing/2014/main" id="{64E4E724-7DD5-03D2-3BC7-CEB9C8EEC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E6685DF-18C6-698C-D8DC-1326076A6C5F}"/>
              </a:ext>
            </a:extLst>
          </p:cNvPr>
          <p:cNvSpPr/>
          <p:nvPr/>
        </p:nvSpPr>
        <p:spPr>
          <a:xfrm>
            <a:off x="1455821" y="1542944"/>
            <a:ext cx="9348537" cy="370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F0BBEC9-AB05-A1AD-A7FA-519B6230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936" y="1972381"/>
            <a:ext cx="1439882" cy="14941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C7CBCF-F776-9C09-B75F-483AB71E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625" y="1876071"/>
            <a:ext cx="1619513" cy="159042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D97214-36B5-2650-D64A-C31CEE2F32D8}"/>
              </a:ext>
            </a:extLst>
          </p:cNvPr>
          <p:cNvSpPr txBox="1"/>
          <p:nvPr/>
        </p:nvSpPr>
        <p:spPr>
          <a:xfrm>
            <a:off x="1606527" y="3531803"/>
            <a:ext cx="47903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Zuzana Marková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Business Development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z</a:t>
            </a:r>
            <a:r>
              <a:rPr lang="cs-CZ" sz="2000">
                <a:solidFill>
                  <a:srgbClr val="000000">
                    <a:lumMod val="65000"/>
                    <a:lumOff val="35000"/>
                  </a:srgbClr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uzana.markova@o2.cz</a:t>
            </a:r>
          </a:p>
          <a:p>
            <a:pPr algn="ctr"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+420 720 768 436</a:t>
            </a:r>
            <a:endParaRPr lang="cs-CZ" sz="2000">
              <a:solidFill>
                <a:srgbClr val="000000">
                  <a:lumMod val="65000"/>
                  <a:lumOff val="35000"/>
                </a:srgbClr>
              </a:solidFill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AA80974-7255-9F76-FBFE-BA65A51330DB}"/>
              </a:ext>
            </a:extLst>
          </p:cNvPr>
          <p:cNvSpPr txBox="1"/>
          <p:nvPr/>
        </p:nvSpPr>
        <p:spPr>
          <a:xfrm>
            <a:off x="5602700" y="3531803"/>
            <a:ext cx="550736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Karolína Hejdánková</a:t>
            </a:r>
            <a:endParaRPr kumimoji="0" lang="cs-CZ" sz="2800" b="0" i="0" u="none" strike="noStrike" kern="1200" cap="none" spc="0" normalizeH="0" baseline="0" noProof="0">
              <a:ln>
                <a:noFill/>
              </a:ln>
              <a:solidFill>
                <a:srgbClr val="0050FF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Key Account Manager</a:t>
            </a:r>
            <a:endParaRPr lang="cs-CZ" sz="2000">
              <a:solidFill>
                <a:srgbClr val="000000">
                  <a:lumMod val="65000"/>
                  <a:lumOff val="35000"/>
                </a:srgbClr>
              </a:solidFill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>
                <a:solidFill>
                  <a:srgbClr val="000000">
                    <a:lumMod val="65000"/>
                    <a:lumOff val="35000"/>
                  </a:srgbClr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karolina.hejdankova@o2.cz </a:t>
            </a:r>
          </a:p>
          <a:p>
            <a:pPr algn="ctr">
              <a:defRPr/>
            </a:pPr>
            <a:r>
              <a:rPr lang="cs-CZ" sz="2000">
                <a:solidFill>
                  <a:srgbClr val="000000">
                    <a:lumMod val="65000"/>
                    <a:lumOff val="35000"/>
                  </a:srgbClr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+ 420 720 761 751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3B9A566-1C1F-FEE1-5820-FD1D3C4C3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6316" y="5233544"/>
            <a:ext cx="1317783" cy="13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3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5A29D2-1ED0-F936-929E-4A323E723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75" b="16842"/>
          <a:stretch/>
        </p:blipFill>
        <p:spPr>
          <a:xfrm>
            <a:off x="614800" y="1582386"/>
            <a:ext cx="6940280" cy="4784542"/>
          </a:xfrm>
          <a:prstGeom prst="rect">
            <a:avLst/>
          </a:prstGeom>
          <a:solidFill>
            <a:srgbClr val="151B3B"/>
          </a:solidFill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1C0A69F-F388-687D-CB3D-B1C1C7BE4F70}"/>
              </a:ext>
            </a:extLst>
          </p:cNvPr>
          <p:cNvGrpSpPr/>
          <p:nvPr/>
        </p:nvGrpSpPr>
        <p:grpSpPr>
          <a:xfrm>
            <a:off x="6624368" y="1617269"/>
            <a:ext cx="4359004" cy="1296144"/>
            <a:chOff x="5165996" y="1619520"/>
            <a:chExt cx="4359004" cy="1296144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E3A50D2-3FC1-9F55-4217-B33E0A14F204}"/>
                </a:ext>
              </a:extLst>
            </p:cNvPr>
            <p:cNvSpPr/>
            <p:nvPr/>
          </p:nvSpPr>
          <p:spPr bwMode="auto">
            <a:xfrm>
              <a:off x="5747786" y="1619520"/>
              <a:ext cx="3777214" cy="12961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6,0 mil.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mobilních zákazníků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 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n Air" panose="020F0503030404020204" pitchFamily="34" charset="-18"/>
                <a:ea typeface="ＭＳ Ｐゴシック" pitchFamily="34" charset="-128"/>
                <a:cs typeface="On Air" panose="020F0503030404020204" pitchFamily="34" charset="-18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2C998A9-6703-FAC2-61D3-C912E20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65996" y="1737557"/>
              <a:ext cx="471143" cy="1060071"/>
            </a:xfrm>
            <a:prstGeom prst="rect">
              <a:avLst/>
            </a:prstGeom>
            <a:effectLst>
              <a:glow rad="63500">
                <a:schemeClr val="accent1">
                  <a:alpha val="38000"/>
                </a:schemeClr>
              </a:glow>
            </a:effec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3B21D8-6C5C-EA44-6CE1-4A1D923DAA28}"/>
              </a:ext>
            </a:extLst>
          </p:cNvPr>
          <p:cNvSpPr/>
          <p:nvPr/>
        </p:nvSpPr>
        <p:spPr>
          <a:xfrm>
            <a:off x="-1" y="-1"/>
            <a:ext cx="1235926" cy="9571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DC3785-3548-582B-DEA4-48B48D11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08" y="518839"/>
            <a:ext cx="10493639" cy="508473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M</a:t>
            </a:r>
            <a:r>
              <a:rPr lang="cs-CZ" sz="3600" b="1" err="1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iliard</a:t>
            </a:r>
            <a:r>
              <a:rPr lang="en-US" sz="3600" b="1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y</a:t>
            </a:r>
            <a:r>
              <a:rPr lang="cs-CZ" sz="3600" b="1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 záznamů každý den</a:t>
            </a:r>
            <a:endParaRPr lang="cs-CZ" sz="3600" b="1"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E657C3-2478-0066-1E89-678FB09FB3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75834" y="6446579"/>
            <a:ext cx="2743200" cy="18466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7C99E-FD15-4DCC-8D86-578F5468F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865D4F66-69BC-E58C-B0C9-7C3FBCC76207}"/>
              </a:ext>
            </a:extLst>
          </p:cNvPr>
          <p:cNvGrpSpPr/>
          <p:nvPr/>
        </p:nvGrpSpPr>
        <p:grpSpPr>
          <a:xfrm>
            <a:off x="7613453" y="3162456"/>
            <a:ext cx="5187000" cy="1296144"/>
            <a:chOff x="6094024" y="3087206"/>
            <a:chExt cx="5187000" cy="1296144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C159CA7-8066-90AF-8D14-DAF1993C79BE}"/>
                </a:ext>
              </a:extLst>
            </p:cNvPr>
            <p:cNvSpPr/>
            <p:nvPr/>
          </p:nvSpPr>
          <p:spPr bwMode="auto">
            <a:xfrm>
              <a:off x="7136653" y="3087206"/>
              <a:ext cx="4144371" cy="12961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0,8 mil.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fixní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 internet</a:t>
              </a:r>
              <a:endPara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n Air" panose="020F0503030404020204" pitchFamily="34" charset="-18"/>
                <a:ea typeface="ＭＳ Ｐゴシック"/>
                <a:cs typeface="On Air" panose="020F0503030404020204" pitchFamily="34" charset="-18"/>
              </a:endParaRPr>
            </a:p>
          </p:txBody>
        </p:sp>
        <p:pic>
          <p:nvPicPr>
            <p:cNvPr id="8" name="Graphic 16">
              <a:extLst>
                <a:ext uri="{FF2B5EF4-FFF2-40B4-BE49-F238E27FC236}">
                  <a16:creationId xmlns:a16="http://schemas.microsoft.com/office/drawing/2014/main" id="{252F13AB-181B-1206-8EB9-9EC6BE578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94024" y="3286960"/>
              <a:ext cx="896637" cy="896637"/>
            </a:xfrm>
            <a:prstGeom prst="rect">
              <a:avLst/>
            </a:prstGeom>
            <a:effectLst>
              <a:glow rad="63500">
                <a:schemeClr val="accent1">
                  <a:alpha val="38000"/>
                </a:schemeClr>
              </a:glow>
            </a:effectLst>
          </p:spPr>
        </p:pic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2690AD1B-1FDC-ED1A-0F20-ECBC120A1016}"/>
              </a:ext>
            </a:extLst>
          </p:cNvPr>
          <p:cNvGrpSpPr/>
          <p:nvPr/>
        </p:nvGrpSpPr>
        <p:grpSpPr>
          <a:xfrm>
            <a:off x="8194892" y="4690817"/>
            <a:ext cx="3656998" cy="1296144"/>
            <a:chOff x="7136654" y="4649632"/>
            <a:chExt cx="3086132" cy="1296144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C06A7DF5-F149-1693-B867-B9D3E3ABB805}"/>
                </a:ext>
              </a:extLst>
            </p:cNvPr>
            <p:cNvSpPr/>
            <p:nvPr/>
          </p:nvSpPr>
          <p:spPr bwMode="auto">
            <a:xfrm>
              <a:off x="8014825" y="4649632"/>
              <a:ext cx="2207961" cy="12961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0,8 mil.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domácností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 s O</a:t>
              </a:r>
              <a:r>
                <a:rPr kumimoji="0" lang="en-US" sz="20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2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n Air" panose="020F0503030404020204" pitchFamily="34" charset="-18"/>
                  <a:ea typeface="ＭＳ Ｐゴシック"/>
                  <a:cs typeface="On Air" panose="020F0503030404020204" pitchFamily="34" charset="-18"/>
                </a:rPr>
                <a:t> TV</a:t>
              </a:r>
            </a:p>
          </p:txBody>
        </p:sp>
        <p:pic>
          <p:nvPicPr>
            <p:cNvPr id="11" name="Graphic 19">
              <a:extLst>
                <a:ext uri="{FF2B5EF4-FFF2-40B4-BE49-F238E27FC236}">
                  <a16:creationId xmlns:a16="http://schemas.microsoft.com/office/drawing/2014/main" id="{930C0EB8-6D23-9D7C-661E-552DBF5B2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36654" y="4955613"/>
              <a:ext cx="684182" cy="684182"/>
            </a:xfrm>
            <a:prstGeom prst="rect">
              <a:avLst/>
            </a:prstGeom>
            <a:effectLst>
              <a:glow rad="63500">
                <a:schemeClr val="accent1">
                  <a:alpha val="38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8591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3B21D8-6C5C-EA44-6CE1-4A1D923DAA28}"/>
              </a:ext>
            </a:extLst>
          </p:cNvPr>
          <p:cNvSpPr/>
          <p:nvPr/>
        </p:nvSpPr>
        <p:spPr>
          <a:xfrm>
            <a:off x="-1" y="-1"/>
            <a:ext cx="1235926" cy="9571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pic>
        <p:nvPicPr>
          <p:cNvPr id="5" name="Picture 5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8CDDF76C-4179-945F-0751-FAEFA3286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5" t="-46" r="6932" b="-158"/>
          <a:stretch/>
        </p:blipFill>
        <p:spPr>
          <a:xfrm>
            <a:off x="0" y="-31304"/>
            <a:ext cx="12189681" cy="6931041"/>
          </a:xfrm>
          <a:prstGeom prst="rect">
            <a:avLst/>
          </a:prstGeom>
        </p:spPr>
      </p:pic>
      <p:sp>
        <p:nvSpPr>
          <p:cNvPr id="15" name="Ovál 14">
            <a:extLst>
              <a:ext uri="{FF2B5EF4-FFF2-40B4-BE49-F238E27FC236}">
                <a16:creationId xmlns:a16="http://schemas.microsoft.com/office/drawing/2014/main" id="{41DA3623-F9FE-EF94-3A18-411E7FA6257C}"/>
              </a:ext>
            </a:extLst>
          </p:cNvPr>
          <p:cNvSpPr/>
          <p:nvPr/>
        </p:nvSpPr>
        <p:spPr>
          <a:xfrm>
            <a:off x="191999" y="229444"/>
            <a:ext cx="1576642" cy="1515135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Odkud k Vám přijíždějí zákazníci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B9AB974-28B7-89BF-3B21-625E5EB8A4D3}"/>
              </a:ext>
            </a:extLst>
          </p:cNvPr>
          <p:cNvSpPr/>
          <p:nvPr/>
        </p:nvSpPr>
        <p:spPr>
          <a:xfrm>
            <a:off x="234388" y="2090330"/>
            <a:ext cx="1898587" cy="1877513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Jak se mění návštěvnost v průběhu času? 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A08E2C3-5D7E-421F-E68D-F7227001CC7C}"/>
              </a:ext>
            </a:extLst>
          </p:cNvPr>
          <p:cNvSpPr/>
          <p:nvPr/>
        </p:nvSpPr>
        <p:spPr>
          <a:xfrm>
            <a:off x="2072930" y="957145"/>
            <a:ext cx="1750846" cy="1726690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Jaká je skladba návštěvníků prodejní lokality? 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7E2C0962-144D-4E27-1AEE-D0F3AD851E99}"/>
              </a:ext>
            </a:extLst>
          </p:cNvPr>
          <p:cNvSpPr/>
          <p:nvPr/>
        </p:nvSpPr>
        <p:spPr>
          <a:xfrm>
            <a:off x="6566916" y="412697"/>
            <a:ext cx="1737572" cy="1677633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Chcete zefektivnit cílení kampaní? 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F5236D1A-9347-E1BF-4A0C-0BA50B593CAD}"/>
              </a:ext>
            </a:extLst>
          </p:cNvPr>
          <p:cNvSpPr/>
          <p:nvPr/>
        </p:nvSpPr>
        <p:spPr>
          <a:xfrm>
            <a:off x="4210535" y="535612"/>
            <a:ext cx="1706038" cy="1637362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Jednáte o výši nájmu? 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A284231-8DC4-8AFA-DB32-17EB07D29882}"/>
              </a:ext>
            </a:extLst>
          </p:cNvPr>
          <p:cNvSpPr/>
          <p:nvPr/>
        </p:nvSpPr>
        <p:spPr>
          <a:xfrm>
            <a:off x="8526636" y="1711425"/>
            <a:ext cx="1912060" cy="1813147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Jakou dobu stráví zákazníci v nákupním centru? </a:t>
            </a: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7D4CA6DD-0893-70A9-50CF-875AB7529311}"/>
              </a:ext>
            </a:extLst>
          </p:cNvPr>
          <p:cNvSpPr/>
          <p:nvPr/>
        </p:nvSpPr>
        <p:spPr>
          <a:xfrm>
            <a:off x="10146391" y="321814"/>
            <a:ext cx="1955827" cy="1805086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Potřebujete optimalizovat otevírací dobu?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F9F582D-8531-FBE5-72AB-0CC4124F7150}"/>
              </a:ext>
            </a:extLst>
          </p:cNvPr>
          <p:cNvSpPr/>
          <p:nvPr/>
        </p:nvSpPr>
        <p:spPr>
          <a:xfrm>
            <a:off x="5330991" y="2174689"/>
            <a:ext cx="1664582" cy="1565475"/>
          </a:xfrm>
          <a:prstGeom prst="ellipse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Navštěvují Vaši zákazníci i konkurenci?</a:t>
            </a:r>
          </a:p>
        </p:txBody>
      </p:sp>
    </p:spTree>
    <p:extLst>
      <p:ext uri="{BB962C8B-B14F-4D97-AF65-F5344CB8AC3E}">
        <p14:creationId xmlns:p14="http://schemas.microsoft.com/office/powerpoint/2010/main" val="76774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7FA56D5-900C-FC56-3C70-15968A367983}"/>
              </a:ext>
            </a:extLst>
          </p:cNvPr>
          <p:cNvSpPr/>
          <p:nvPr/>
        </p:nvSpPr>
        <p:spPr>
          <a:xfrm>
            <a:off x="582805" y="1578676"/>
            <a:ext cx="6039059" cy="370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E64063-66C2-3467-6D87-32629131F853}"/>
              </a:ext>
            </a:extLst>
          </p:cNvPr>
          <p:cNvSpPr txBox="1"/>
          <p:nvPr/>
        </p:nvSpPr>
        <p:spPr>
          <a:xfrm>
            <a:off x="582806" y="2080009"/>
            <a:ext cx="62098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O</a:t>
            </a:r>
            <a:r>
              <a:rPr kumimoji="0" lang="cs-CZ" sz="7200" b="1" i="0" u="none" strike="noStrike" kern="1200" cap="none" spc="0" normalizeH="0" baseline="-2500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2</a:t>
            </a:r>
            <a:r>
              <a:rPr kumimoji="0" lang="cs-CZ" sz="72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 </a:t>
            </a:r>
            <a:r>
              <a:rPr kumimoji="0" lang="cs-CZ" sz="7200" b="1" i="0" u="none" strike="noStrike" kern="1200" cap="none" spc="0" normalizeH="0" baseline="0" noProof="0" err="1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Geodata</a:t>
            </a:r>
            <a:endParaRPr kumimoji="0" lang="cs-CZ" sz="7200" b="1" i="0" u="none" strike="noStrike" kern="1200" cap="none" spc="0" normalizeH="0" baseline="0" noProof="0">
              <a:ln>
                <a:noFill/>
              </a:ln>
              <a:solidFill>
                <a:srgbClr val="0050FF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Široká využitelnost analýz </a:t>
            </a:r>
          </a:p>
        </p:txBody>
      </p:sp>
    </p:spTree>
    <p:extLst>
      <p:ext uri="{BB962C8B-B14F-4D97-AF65-F5344CB8AC3E}">
        <p14:creationId xmlns:p14="http://schemas.microsoft.com/office/powerpoint/2010/main" val="154180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15299CBD-4324-7E0C-513B-3903A9E2B6E2}"/>
              </a:ext>
            </a:extLst>
          </p:cNvPr>
          <p:cNvSpPr/>
          <p:nvPr/>
        </p:nvSpPr>
        <p:spPr>
          <a:xfrm>
            <a:off x="0" y="1689822"/>
            <a:ext cx="12192000" cy="516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769576" y="5709627"/>
            <a:ext cx="11497703" cy="8951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0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Plánujte efektivně marketingové kampaně</a:t>
            </a:r>
          </a:p>
          <a:p>
            <a:pPr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Optimalizujte OOH, letáky i online kampaně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01AAED-F1C0-3FBE-A1A3-7889A1A8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6" y="2224070"/>
            <a:ext cx="5192902" cy="32877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5C5A00-0A54-BDA6-8C0F-F5630FB0A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0" t="6678" b="14692"/>
          <a:stretch/>
        </p:blipFill>
        <p:spPr>
          <a:xfrm>
            <a:off x="6280986" y="2224070"/>
            <a:ext cx="5315041" cy="328776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7C81C00-310F-05C4-0E54-91F39578CACE}"/>
              </a:ext>
            </a:extLst>
          </p:cNvPr>
          <p:cNvSpPr txBox="1"/>
          <p:nvPr/>
        </p:nvSpPr>
        <p:spPr>
          <a:xfrm>
            <a:off x="676275" y="1897014"/>
            <a:ext cx="5286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Nákupní centrum </a:t>
            </a:r>
            <a:r>
              <a:rPr lang="cs-CZ" sz="2000" b="1">
                <a:solidFill>
                  <a:schemeClr val="tx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v Praze </a:t>
            </a:r>
            <a:endParaRPr lang="cs-CZ" sz="2000" b="1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E46B86D-1082-72E5-3B3E-7C9EC508B27E}"/>
              </a:ext>
            </a:extLst>
          </p:cNvPr>
          <p:cNvSpPr txBox="1"/>
          <p:nvPr/>
        </p:nvSpPr>
        <p:spPr>
          <a:xfrm>
            <a:off x="6181897" y="1897684"/>
            <a:ext cx="5286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Nákupní centrum </a:t>
            </a:r>
            <a:r>
              <a:rPr lang="cs-CZ" sz="2000" b="1">
                <a:solidFill>
                  <a:schemeClr val="tx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v Plzni </a:t>
            </a:r>
            <a:endParaRPr lang="cs-CZ" sz="2000" b="1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2D85768-C71D-3DC0-2D90-BBAF85EB93B0}"/>
              </a:ext>
            </a:extLst>
          </p:cNvPr>
          <p:cNvSpPr txBox="1"/>
          <p:nvPr/>
        </p:nvSpPr>
        <p:spPr>
          <a:xfrm>
            <a:off x="214435" y="346175"/>
            <a:ext cx="1036197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600" b="1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Spádovost dle skutečného místa bydliště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nejčastější výskyt v nočních hodinách </a:t>
            </a:r>
          </a:p>
        </p:txBody>
      </p:sp>
    </p:spTree>
    <p:extLst>
      <p:ext uri="{BB962C8B-B14F-4D97-AF65-F5344CB8AC3E}">
        <p14:creationId xmlns:p14="http://schemas.microsoft.com/office/powerpoint/2010/main" val="1939182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89822"/>
            <a:ext cx="12192000" cy="516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chemeClr val="tx1"/>
                </a:solidFill>
                <a:latin typeface="On Air" panose="020F0503030404020204" pitchFamily="34" charset="-18"/>
              </a:rPr>
              <a:t>en</a:t>
            </a:r>
            <a:endParaRPr lang="cs-CZ" sz="2000" dirty="0"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888890" y="5869005"/>
            <a:ext cx="11497703" cy="8863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cs-CZ" sz="3200" b="0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Monitorujte konkurenci</a:t>
            </a:r>
            <a:endParaRPr lang="cs-CZ" sz="3200" b="0" dirty="0">
              <a:solidFill>
                <a:schemeClr val="tx1"/>
              </a:solidFill>
              <a:latin typeface="On Air" panose="020F0503030404020204" pitchFamily="34" charset="-18"/>
            </a:endParaRPr>
          </a:p>
          <a:p>
            <a:pPr>
              <a:defRPr/>
            </a:pPr>
            <a:r>
              <a:rPr lang="cs-CZ" sz="3200" b="0" dirty="0">
                <a:solidFill>
                  <a:schemeClr val="tx1"/>
                </a:solidFill>
                <a:latin typeface="On Air" panose="020F0503030404020204" pitchFamily="34" charset="-18"/>
              </a:rPr>
              <a:t>Jak úspěšný byl event?  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4311D4D-4AC5-0A3C-8C57-8E152BCB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42" y="3875270"/>
            <a:ext cx="11832000" cy="249299"/>
          </a:xfrm>
        </p:spPr>
        <p:txBody>
          <a:bodyPr>
            <a:normAutofit fontScale="90000"/>
          </a:bodyPr>
          <a:lstStyle/>
          <a:p>
            <a:r>
              <a:rPr lang="cs-CZ" sz="2000" b="1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Nákupní centrum v office oblasti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763F7C1-73B8-7A93-08F5-FD329F02BED8}"/>
              </a:ext>
            </a:extLst>
          </p:cNvPr>
          <p:cNvSpPr txBox="1">
            <a:spLocks/>
          </p:cNvSpPr>
          <p:nvPr/>
        </p:nvSpPr>
        <p:spPr>
          <a:xfrm>
            <a:off x="809302" y="1863590"/>
            <a:ext cx="11832000" cy="2825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>
                <a:solidFill>
                  <a:schemeClr val="tx1"/>
                </a:solidFill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Nákupní centrum v rezidenční oblasti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86DC21-7F1C-51B1-A8A9-A7455E98D746}"/>
              </a:ext>
            </a:extLst>
          </p:cNvPr>
          <p:cNvSpPr txBox="1"/>
          <p:nvPr/>
        </p:nvSpPr>
        <p:spPr>
          <a:xfrm>
            <a:off x="214435" y="346175"/>
            <a:ext cx="10361977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b="1" dirty="0">
                <a:solidFill>
                  <a:srgbClr val="0050FF"/>
                </a:solidFill>
                <a:latin typeface="On Air" panose="020F0503030404020204" pitchFamily="34" charset="-18"/>
              </a:rPr>
              <a:t>Trendy v pracovní vs. víkendové dny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>
                <a:latin typeface="On Air" panose="020F0503030404020204" pitchFamily="34" charset="-18"/>
              </a:rPr>
              <a:t>Počet návštěv po dnech v měsíci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58920E-E321-65A5-D5DC-B752CE823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0" y="4182353"/>
            <a:ext cx="10754732" cy="14917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AAC53A3-77C1-FC7F-9B2A-D71889BA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42" y="2213355"/>
            <a:ext cx="10573397" cy="155931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0CA605B-EDEB-4C43-14F5-12CFEE74BD2F}"/>
              </a:ext>
            </a:extLst>
          </p:cNvPr>
          <p:cNvSpPr txBox="1"/>
          <p:nvPr/>
        </p:nvSpPr>
        <p:spPr>
          <a:xfrm>
            <a:off x="7283133" y="4045685"/>
            <a:ext cx="14352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00DC7D"/>
                </a:solidFill>
                <a:latin typeface="On Air" panose="020F0503030404020204" pitchFamily="34" charset="-18"/>
              </a:rPr>
              <a:t>Po – Pá </a:t>
            </a:r>
            <a:endParaRPr lang="cs-CZ" sz="1200" b="1" dirty="0">
              <a:solidFill>
                <a:srgbClr val="00DC7D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BC7F684-9558-9108-7C4D-6D9BD70AB211}"/>
              </a:ext>
            </a:extLst>
          </p:cNvPr>
          <p:cNvSpPr txBox="1"/>
          <p:nvPr/>
        </p:nvSpPr>
        <p:spPr>
          <a:xfrm>
            <a:off x="8462358" y="1729932"/>
            <a:ext cx="14352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00DC7D"/>
                </a:solidFill>
                <a:latin typeface="On Air" panose="020F0503030404020204" pitchFamily="34" charset="-18"/>
              </a:rPr>
              <a:t>So – Ne </a:t>
            </a:r>
          </a:p>
        </p:txBody>
      </p:sp>
      <p:sp>
        <p:nvSpPr>
          <p:cNvPr id="15" name="Levá složená závorka 14">
            <a:extLst>
              <a:ext uri="{FF2B5EF4-FFF2-40B4-BE49-F238E27FC236}">
                <a16:creationId xmlns:a16="http://schemas.microsoft.com/office/drawing/2014/main" id="{8AA06EF2-E2F7-1848-817C-3242F7EAD769}"/>
              </a:ext>
            </a:extLst>
          </p:cNvPr>
          <p:cNvSpPr/>
          <p:nvPr/>
        </p:nvSpPr>
        <p:spPr>
          <a:xfrm rot="5400000">
            <a:off x="7883170" y="3759795"/>
            <a:ext cx="235423" cy="1326867"/>
          </a:xfrm>
          <a:prstGeom prst="leftBrace">
            <a:avLst/>
          </a:prstGeom>
          <a:ln>
            <a:solidFill>
              <a:srgbClr val="00D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B050"/>
              </a:solidFill>
            </a:endParaRPr>
          </a:p>
        </p:txBody>
      </p:sp>
      <p:sp>
        <p:nvSpPr>
          <p:cNvPr id="16" name="Levá složená závorka 15">
            <a:extLst>
              <a:ext uri="{FF2B5EF4-FFF2-40B4-BE49-F238E27FC236}">
                <a16:creationId xmlns:a16="http://schemas.microsoft.com/office/drawing/2014/main" id="{F945AD32-24F7-FA6C-0F89-967BAD300387}"/>
              </a:ext>
            </a:extLst>
          </p:cNvPr>
          <p:cNvSpPr/>
          <p:nvPr/>
        </p:nvSpPr>
        <p:spPr>
          <a:xfrm rot="5400000">
            <a:off x="9068062" y="1885854"/>
            <a:ext cx="200319" cy="339115"/>
          </a:xfrm>
          <a:prstGeom prst="leftBrace">
            <a:avLst/>
          </a:prstGeom>
          <a:ln>
            <a:solidFill>
              <a:srgbClr val="00D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89822"/>
            <a:ext cx="12192000" cy="5273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9417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Trendy v průběhu dne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0" dirty="0">
                <a:solidFill>
                  <a:schemeClr val="tx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Pracovní dny Po - Pá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BE10174-6568-3F32-3D38-9F11BFCFD5A1}"/>
              </a:ext>
            </a:extLst>
          </p:cNvPr>
          <p:cNvSpPr txBox="1">
            <a:spLocks/>
          </p:cNvSpPr>
          <p:nvPr/>
        </p:nvSpPr>
        <p:spPr>
          <a:xfrm>
            <a:off x="6315794" y="1492529"/>
            <a:ext cx="6325507" cy="2825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chemeClr val="tx1"/>
                </a:solidFill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Nákupní centrum v rezidenční oblasti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1F5AAD3-024E-8E5F-1614-FE0C39CAFC69}"/>
              </a:ext>
            </a:extLst>
          </p:cNvPr>
          <p:cNvSpPr txBox="1">
            <a:spLocks/>
          </p:cNvSpPr>
          <p:nvPr/>
        </p:nvSpPr>
        <p:spPr>
          <a:xfrm>
            <a:off x="721742" y="1379905"/>
            <a:ext cx="4985722" cy="52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Nákupní centrum v office oblasti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6603106-F777-A606-1F37-D7F1F9B2E7A5}"/>
              </a:ext>
            </a:extLst>
          </p:cNvPr>
          <p:cNvSpPr txBox="1">
            <a:spLocks/>
          </p:cNvSpPr>
          <p:nvPr/>
        </p:nvSpPr>
        <p:spPr>
          <a:xfrm>
            <a:off x="888890" y="5962789"/>
            <a:ext cx="11497703" cy="4519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0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Jaký je unikátní počet návštěvníků?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DF8A9E-7F66-39EB-F279-B3334EB6C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7"/>
          <a:stretch/>
        </p:blipFill>
        <p:spPr>
          <a:xfrm>
            <a:off x="888890" y="2445268"/>
            <a:ext cx="5087530" cy="330273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752FAA1-80FF-A507-4831-7F055D61C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302" y="2384365"/>
            <a:ext cx="4976291" cy="330273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3657D0E-2328-426C-8083-524CEC2C2F9A}"/>
              </a:ext>
            </a:extLst>
          </p:cNvPr>
          <p:cNvSpPr txBox="1"/>
          <p:nvPr/>
        </p:nvSpPr>
        <p:spPr>
          <a:xfrm>
            <a:off x="2214077" y="2011864"/>
            <a:ext cx="994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000" b="1" dirty="0">
                <a:solidFill>
                  <a:srgbClr val="00DC7D"/>
                </a:solidFill>
                <a:latin typeface="On Air" panose="020F0503030404020204" pitchFamily="34" charset="-18"/>
              </a:rPr>
              <a:t>11:30-12:30</a:t>
            </a:r>
            <a:endParaRPr lang="cs-CZ" sz="1000" b="1" dirty="0">
              <a:solidFill>
                <a:srgbClr val="00DC7D"/>
              </a:solidFill>
            </a:endParaRPr>
          </a:p>
        </p:txBody>
      </p:sp>
      <p:sp>
        <p:nvSpPr>
          <p:cNvPr id="9" name="Levá složená závorka 8">
            <a:extLst>
              <a:ext uri="{FF2B5EF4-FFF2-40B4-BE49-F238E27FC236}">
                <a16:creationId xmlns:a16="http://schemas.microsoft.com/office/drawing/2014/main" id="{B6D55E32-8DAD-E000-EA60-117E1D094B0B}"/>
              </a:ext>
            </a:extLst>
          </p:cNvPr>
          <p:cNvSpPr/>
          <p:nvPr/>
        </p:nvSpPr>
        <p:spPr>
          <a:xfrm rot="5400000">
            <a:off x="2592096" y="2171082"/>
            <a:ext cx="235423" cy="333911"/>
          </a:xfrm>
          <a:prstGeom prst="leftBrace">
            <a:avLst/>
          </a:prstGeom>
          <a:ln>
            <a:solidFill>
              <a:srgbClr val="00D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C8D9F80-C2D7-FF30-F4B4-F7F7316D4387}"/>
              </a:ext>
            </a:extLst>
          </p:cNvPr>
          <p:cNvSpPr txBox="1"/>
          <p:nvPr/>
        </p:nvSpPr>
        <p:spPr>
          <a:xfrm>
            <a:off x="3347658" y="2143716"/>
            <a:ext cx="19781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000" b="1" dirty="0">
                <a:solidFill>
                  <a:srgbClr val="00DC7D"/>
                </a:solidFill>
                <a:latin typeface="On Air" panose="020F0503030404020204" pitchFamily="34" charset="-18"/>
              </a:rPr>
              <a:t>16:00-18:30</a:t>
            </a:r>
            <a:endParaRPr lang="cs-CZ" sz="1000" b="1" dirty="0">
              <a:solidFill>
                <a:srgbClr val="00DC7D"/>
              </a:solidFill>
            </a:endParaRPr>
          </a:p>
        </p:txBody>
      </p:sp>
      <p:sp>
        <p:nvSpPr>
          <p:cNvPr id="13" name="Levá složená závorka 12">
            <a:extLst>
              <a:ext uri="{FF2B5EF4-FFF2-40B4-BE49-F238E27FC236}">
                <a16:creationId xmlns:a16="http://schemas.microsoft.com/office/drawing/2014/main" id="{14C884A0-BAD8-2954-6ADB-76ADD3BAA7A9}"/>
              </a:ext>
            </a:extLst>
          </p:cNvPr>
          <p:cNvSpPr/>
          <p:nvPr/>
        </p:nvSpPr>
        <p:spPr>
          <a:xfrm rot="5400000">
            <a:off x="4224828" y="2137689"/>
            <a:ext cx="235423" cy="664402"/>
          </a:xfrm>
          <a:prstGeom prst="leftBrace">
            <a:avLst/>
          </a:prstGeom>
          <a:ln>
            <a:solidFill>
              <a:srgbClr val="00D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4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89822"/>
            <a:ext cx="12192000" cy="516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9417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cs-CZ" dirty="0">
                <a:solidFill>
                  <a:srgbClr val="0050FF"/>
                </a:solidFill>
                <a:latin typeface="On Air" panose="020F0503030404020204" pitchFamily="34" charset="-18"/>
              </a:rPr>
              <a:t>Délka návštěv v nákupním centru</a:t>
            </a:r>
            <a:r>
              <a:rPr lang="cs-CZ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Pracovní den vs. víkend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9A6685D-9FB0-E972-1248-933004EE19C2}"/>
              </a:ext>
            </a:extLst>
          </p:cNvPr>
          <p:cNvSpPr txBox="1">
            <a:spLocks/>
          </p:cNvSpPr>
          <p:nvPr/>
        </p:nvSpPr>
        <p:spPr>
          <a:xfrm>
            <a:off x="888890" y="5962789"/>
            <a:ext cx="11497703" cy="4519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0" dirty="0">
                <a:solidFill>
                  <a:srgbClr val="0050FF"/>
                </a:solidFill>
                <a:latin typeface="On Air" panose="020F0503030404020204" pitchFamily="34" charset="-18"/>
              </a:rPr>
              <a:t>Kolik času u mě stráví zákazníci? 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884D73C-E344-47E5-854C-F69BB6395759}"/>
              </a:ext>
            </a:extLst>
          </p:cNvPr>
          <p:cNvGraphicFramePr>
            <a:graphicFrameLocks/>
          </p:cNvGraphicFramePr>
          <p:nvPr/>
        </p:nvGraphicFramePr>
        <p:xfrm>
          <a:off x="442127" y="1689822"/>
          <a:ext cx="11224009" cy="4272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3593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89822"/>
            <a:ext cx="12118312" cy="516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9505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rgbClr val="0050FF"/>
                </a:solidFill>
                <a:latin typeface="On Air" panose="020F0503030404020204" pitchFamily="34" charset="-18"/>
              </a:rPr>
              <a:t>Frekvence návštěv za měsíc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Nákupní centrum </a:t>
            </a:r>
            <a:r>
              <a:rPr lang="cs-CZ" sz="3200" dirty="0">
                <a:solidFill>
                  <a:schemeClr val="tx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vs. outlet centrum 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1EFE1503-3004-263F-BFC3-9BBD310E0F24}"/>
              </a:ext>
            </a:extLst>
          </p:cNvPr>
          <p:cNvGraphicFramePr>
            <a:graphicFrameLocks/>
          </p:cNvGraphicFramePr>
          <p:nvPr/>
        </p:nvGraphicFramePr>
        <p:xfrm>
          <a:off x="489284" y="1798656"/>
          <a:ext cx="11213432" cy="3979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55D5F680-93C8-9BF7-BC6D-EBADF7E677C6}"/>
              </a:ext>
            </a:extLst>
          </p:cNvPr>
          <p:cNvSpPr txBox="1">
            <a:spLocks/>
          </p:cNvSpPr>
          <p:nvPr/>
        </p:nvSpPr>
        <p:spPr>
          <a:xfrm>
            <a:off x="888890" y="5962789"/>
            <a:ext cx="11497703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0" dirty="0">
                <a:solidFill>
                  <a:srgbClr val="0050FF"/>
                </a:solidFill>
                <a:latin typeface="On Air" panose="020F0503030404020204" pitchFamily="34" charset="-18"/>
              </a:rPr>
              <a:t>Daří se mi zvyšovat loajalitu? </a:t>
            </a:r>
          </a:p>
        </p:txBody>
      </p:sp>
    </p:spTree>
    <p:extLst>
      <p:ext uri="{BB962C8B-B14F-4D97-AF65-F5344CB8AC3E}">
        <p14:creationId xmlns:p14="http://schemas.microsoft.com/office/powerpoint/2010/main" val="3779373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89822"/>
            <a:ext cx="12192000" cy="516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14647779-2277-2C8A-73C5-1E15D17D5597}"/>
              </a:ext>
            </a:extLst>
          </p:cNvPr>
          <p:cNvGraphicFramePr>
            <a:graphicFrameLocks/>
          </p:cNvGraphicFramePr>
          <p:nvPr/>
        </p:nvGraphicFramePr>
        <p:xfrm>
          <a:off x="798023" y="1689822"/>
          <a:ext cx="10404982" cy="396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9417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rgbClr val="0050FF"/>
                </a:solidFill>
                <a:latin typeface="On Air" panose="020F0503030404020204" pitchFamily="34" charset="-18"/>
              </a:rPr>
              <a:t>Socioekonomická klasifikace (příjmové skupiny)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>
                <a:solidFill>
                  <a:schemeClr val="tx1"/>
                </a:solidFill>
                <a:latin typeface="On Air" panose="020F0503030404020204" pitchFamily="34" charset="-18"/>
              </a:rPr>
              <a:t>Nákupní centrum vs. outlet centrum 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9A6685D-9FB0-E972-1248-933004EE19C2}"/>
              </a:ext>
            </a:extLst>
          </p:cNvPr>
          <p:cNvSpPr txBox="1">
            <a:spLocks/>
          </p:cNvSpPr>
          <p:nvPr/>
        </p:nvSpPr>
        <p:spPr>
          <a:xfrm>
            <a:off x="888890" y="5962789"/>
            <a:ext cx="11497703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0" dirty="0">
                <a:solidFill>
                  <a:srgbClr val="0050FF"/>
                </a:solidFill>
                <a:latin typeface="On Air" panose="020F0503030404020204" pitchFamily="34" charset="-18"/>
              </a:rPr>
              <a:t>Poznejte lépe své zákazníky!</a:t>
            </a:r>
          </a:p>
        </p:txBody>
      </p:sp>
    </p:spTree>
    <p:extLst>
      <p:ext uri="{BB962C8B-B14F-4D97-AF65-F5344CB8AC3E}">
        <p14:creationId xmlns:p14="http://schemas.microsoft.com/office/powerpoint/2010/main" val="402606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text, Grafika, grafický design&#10;&#10;Popis byl vytvořen automaticky">
            <a:extLst>
              <a:ext uri="{FF2B5EF4-FFF2-40B4-BE49-F238E27FC236}">
                <a16:creationId xmlns:a16="http://schemas.microsoft.com/office/drawing/2014/main" id="{8CE10097-92AA-9ABB-1D4A-E9178F91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03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F206E-74DB-3AAE-E1F3-778673973830}"/>
              </a:ext>
            </a:extLst>
          </p:cNvPr>
          <p:cNvSpPr txBox="1">
            <a:spLocks/>
          </p:cNvSpPr>
          <p:nvPr/>
        </p:nvSpPr>
        <p:spPr>
          <a:xfrm>
            <a:off x="862149" y="373833"/>
            <a:ext cx="10515600" cy="8817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Co je to socioekonomická klasifikace? </a:t>
            </a:r>
          </a:p>
        </p:txBody>
      </p:sp>
      <p:pic>
        <p:nvPicPr>
          <p:cNvPr id="6" name="Obrázek 5" descr="Obsah obrázku text, snímek obrazovky, Písmo, software&#10;&#10;Popis byl vytvořen automaticky">
            <a:extLst>
              <a:ext uri="{FF2B5EF4-FFF2-40B4-BE49-F238E27FC236}">
                <a16:creationId xmlns:a16="http://schemas.microsoft.com/office/drawing/2014/main" id="{D260177D-9E50-B0E0-7633-35F3C0526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1" y="778646"/>
            <a:ext cx="10399671" cy="58498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B82CAFC-54CF-5751-E386-216360779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169" y="1260368"/>
            <a:ext cx="4167554" cy="5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90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-10049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89822"/>
            <a:ext cx="12192000" cy="516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9417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cs-CZ" dirty="0">
                <a:solidFill>
                  <a:srgbClr val="0050FF"/>
                </a:solidFill>
                <a:latin typeface="On Air" panose="020F0503030404020204" pitchFamily="34" charset="-18"/>
              </a:rPr>
              <a:t>Predikovaný věk a pohlaví </a:t>
            </a:r>
          </a:p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latin typeface="On Air" panose="020F0503030404020204" pitchFamily="34" charset="-18"/>
              </a:rPr>
              <a:t>na základě chování v síti 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5FC7B37-DA43-B0B4-70F2-082FA0003F8F}"/>
              </a:ext>
            </a:extLst>
          </p:cNvPr>
          <p:cNvGraphicFramePr>
            <a:graphicFrameLocks/>
          </p:cNvGraphicFramePr>
          <p:nvPr/>
        </p:nvGraphicFramePr>
        <p:xfrm>
          <a:off x="6767185" y="1855094"/>
          <a:ext cx="4748225" cy="4067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CE63908E-FD75-8373-2053-0E59C2B8C372}"/>
              </a:ext>
            </a:extLst>
          </p:cNvPr>
          <p:cNvGraphicFramePr>
            <a:graphicFrameLocks/>
          </p:cNvGraphicFramePr>
          <p:nvPr/>
        </p:nvGraphicFramePr>
        <p:xfrm>
          <a:off x="440385" y="1827905"/>
          <a:ext cx="5759448" cy="409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Nadpis 1">
            <a:extLst>
              <a:ext uri="{FF2B5EF4-FFF2-40B4-BE49-F238E27FC236}">
                <a16:creationId xmlns:a16="http://schemas.microsoft.com/office/drawing/2014/main" id="{02FF172A-2EB1-56D8-70B9-EC2073266F8F}"/>
              </a:ext>
            </a:extLst>
          </p:cNvPr>
          <p:cNvSpPr txBox="1">
            <a:spLocks/>
          </p:cNvSpPr>
          <p:nvPr/>
        </p:nvSpPr>
        <p:spPr>
          <a:xfrm>
            <a:off x="6825090" y="1389525"/>
            <a:ext cx="4985722" cy="52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Rozdělení návštěvníků dle pohlaví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2BFCABEC-3B4F-2F69-7948-E409125750C9}"/>
              </a:ext>
            </a:extLst>
          </p:cNvPr>
          <p:cNvSpPr txBox="1">
            <a:spLocks/>
          </p:cNvSpPr>
          <p:nvPr/>
        </p:nvSpPr>
        <p:spPr>
          <a:xfrm>
            <a:off x="381189" y="1389525"/>
            <a:ext cx="4985722" cy="52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Rozdělení návštěvníků dle věku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86B8CBD-6628-F159-B0F0-CA36D9119BBB}"/>
              </a:ext>
            </a:extLst>
          </p:cNvPr>
          <p:cNvSpPr txBox="1">
            <a:spLocks/>
          </p:cNvSpPr>
          <p:nvPr/>
        </p:nvSpPr>
        <p:spPr>
          <a:xfrm>
            <a:off x="888890" y="5962789"/>
            <a:ext cx="11497703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0" dirty="0">
                <a:solidFill>
                  <a:srgbClr val="0050FF"/>
                </a:solidFill>
                <a:latin typeface="On Air" panose="020F0503030404020204" pitchFamily="34" charset="-18"/>
              </a:rPr>
              <a:t>Oslovte s námi specifickou cílovou skupinu </a:t>
            </a:r>
          </a:p>
        </p:txBody>
      </p:sp>
    </p:spTree>
    <p:extLst>
      <p:ext uri="{BB962C8B-B14F-4D97-AF65-F5344CB8AC3E}">
        <p14:creationId xmlns:p14="http://schemas.microsoft.com/office/powerpoint/2010/main" val="1134317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F206E-74DB-3AAE-E1F3-778673973830}"/>
              </a:ext>
            </a:extLst>
          </p:cNvPr>
          <p:cNvSpPr txBox="1">
            <a:spLocks/>
          </p:cNvSpPr>
          <p:nvPr/>
        </p:nvSpPr>
        <p:spPr>
          <a:xfrm>
            <a:off x="862149" y="373833"/>
            <a:ext cx="10515600" cy="8817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Metodika: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Postup určování pohlaví a věku zákazníků </a:t>
            </a:r>
            <a:endParaRPr kumimoji="0" lang="cs-CZ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</p:txBody>
      </p:sp>
      <p:pic>
        <p:nvPicPr>
          <p:cNvPr id="6" name="Obrázek 5" descr="Obsah obrázku kruh, snímek obrazovky, Grafika, kreslené&#10;&#10;Popis byl vytvořen automaticky">
            <a:extLst>
              <a:ext uri="{FF2B5EF4-FFF2-40B4-BE49-F238E27FC236}">
                <a16:creationId xmlns:a16="http://schemas.microsoft.com/office/drawing/2014/main" id="{07639F33-4C03-6EB8-4E79-2DAD7B85F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4" y="814685"/>
            <a:ext cx="10883590" cy="61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6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>
            <a:extLst>
              <a:ext uri="{FF2B5EF4-FFF2-40B4-BE49-F238E27FC236}">
                <a16:creationId xmlns:a16="http://schemas.microsoft.com/office/drawing/2014/main" id="{32EFB52D-7C2A-214C-F71B-4E251BBC7A79}"/>
              </a:ext>
            </a:extLst>
          </p:cNvPr>
          <p:cNvSpPr txBox="1">
            <a:spLocks/>
          </p:cNvSpPr>
          <p:nvPr/>
        </p:nvSpPr>
        <p:spPr>
          <a:xfrm>
            <a:off x="7463157" y="2514788"/>
            <a:ext cx="4468673" cy="464689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  <a:defRPr sz="2000" kern="120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6213" indent="-176213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 sz="2000" kern="120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4013" indent="-177800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 sz="2000" kern="120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41338" indent="-187325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 sz="2000" kern="120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6213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 sz="2000" kern="120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O2 </a:t>
            </a:r>
            <a:r>
              <a:rPr kumimoji="0" lang="cs-CZ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Geodata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 jako podklad pro cílený marketing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O2 Media a měřitelné formáty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 Air" panose="020F0503030404020204" pitchFamily="34" charset="-18"/>
              <a:cs typeface="On Air" panose="020F0503030404020204" pitchFamily="3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cs typeface="On Air" panose="020F0503030404020204" pitchFamily="34" charset="-18"/>
              </a:rPr>
              <a:t>Stovky zkušeností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01FC087-8399-0987-B258-5B244D67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5436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D99DE49-CE4D-459D-9AC3-9FE95C42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3687"/>
            <a:ext cx="12191999" cy="1118961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4000" dirty="0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Vyzkoušejte novou O</a:t>
            </a:r>
            <a:r>
              <a:rPr lang="cs-CZ" sz="4000" baseline="-25000" dirty="0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2</a:t>
            </a:r>
            <a:r>
              <a:rPr lang="cs-CZ" sz="4000" dirty="0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 </a:t>
            </a:r>
            <a:r>
              <a:rPr lang="cs-CZ" sz="4000" dirty="0" err="1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Geodata</a:t>
            </a:r>
            <a:r>
              <a:rPr lang="cs-CZ" sz="4000" dirty="0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 aplikaci</a:t>
            </a:r>
            <a:br>
              <a:rPr lang="cs-CZ" sz="4000" dirty="0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</a:br>
            <a:r>
              <a:rPr lang="cs-CZ" sz="4000" dirty="0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DEMO zdarma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DB9DD0-9F40-3EA0-BC4C-7702681BB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717" y="1508373"/>
            <a:ext cx="8294893" cy="50459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41A9C11-4C19-F829-229C-E60C7A34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11" y="2835163"/>
            <a:ext cx="2932635" cy="300052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559336-BA01-3B5B-7332-A70EF2FD34BA}"/>
              </a:ext>
            </a:extLst>
          </p:cNvPr>
          <p:cNvSpPr txBox="1"/>
          <p:nvPr/>
        </p:nvSpPr>
        <p:spPr>
          <a:xfrm>
            <a:off x="108296" y="2311943"/>
            <a:ext cx="3564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chemeClr val="bg1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www.o2geodata.cz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82087217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7FA56D5-900C-FC56-3C70-15968A367983}"/>
              </a:ext>
            </a:extLst>
          </p:cNvPr>
          <p:cNvSpPr/>
          <p:nvPr/>
        </p:nvSpPr>
        <p:spPr>
          <a:xfrm>
            <a:off x="582805" y="1578676"/>
            <a:ext cx="6039059" cy="370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E64063-66C2-3467-6D87-32629131F853}"/>
              </a:ext>
            </a:extLst>
          </p:cNvPr>
          <p:cNvSpPr txBox="1"/>
          <p:nvPr/>
        </p:nvSpPr>
        <p:spPr>
          <a:xfrm>
            <a:off x="582806" y="1889092"/>
            <a:ext cx="62098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Jak efektivně zacílit kampaň? </a:t>
            </a:r>
            <a:endParaRPr kumimoji="0" lang="cs-CZ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 Air" panose="020F0503030404020204" pitchFamily="34" charset="-18"/>
              <a:ea typeface="+mn-ea"/>
              <a:cs typeface="On Air" panose="020F0503030404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88153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-6229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15929"/>
            <a:ext cx="12192000" cy="3977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62151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V čem jsou SMS O</a:t>
            </a:r>
            <a:r>
              <a:rPr lang="cs-CZ" sz="4400" baseline="-25000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2 </a:t>
            </a:r>
            <a:r>
              <a:rPr lang="cs-CZ" sz="4400" dirty="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Media jiné?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9365227-4202-A5DE-E496-2DBF6E9797D2}"/>
              </a:ext>
            </a:extLst>
          </p:cNvPr>
          <p:cNvSpPr/>
          <p:nvPr/>
        </p:nvSpPr>
        <p:spPr>
          <a:xfrm>
            <a:off x="1789042" y="2035213"/>
            <a:ext cx="2482145" cy="3304877"/>
          </a:xfrm>
          <a:prstGeom prst="rect">
            <a:avLst/>
          </a:pr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F232BC8-3B92-B4B5-44D4-53B42035A32F}"/>
              </a:ext>
            </a:extLst>
          </p:cNvPr>
          <p:cNvSpPr/>
          <p:nvPr/>
        </p:nvSpPr>
        <p:spPr>
          <a:xfrm>
            <a:off x="4655742" y="2035212"/>
            <a:ext cx="2482145" cy="3304877"/>
          </a:xfrm>
          <a:prstGeom prst="rect">
            <a:avLst/>
          </a:pr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FE1A74B-B1D6-762D-A1CC-393188DFADE8}"/>
              </a:ext>
            </a:extLst>
          </p:cNvPr>
          <p:cNvSpPr/>
          <p:nvPr/>
        </p:nvSpPr>
        <p:spPr>
          <a:xfrm>
            <a:off x="7518905" y="2036216"/>
            <a:ext cx="2482145" cy="3304877"/>
          </a:xfrm>
          <a:prstGeom prst="rect">
            <a:avLst/>
          </a:pr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12" name="TextovéPole 12">
            <a:extLst>
              <a:ext uri="{FF2B5EF4-FFF2-40B4-BE49-F238E27FC236}">
                <a16:creationId xmlns:a16="http://schemas.microsoft.com/office/drawing/2014/main" id="{CA018656-023F-CACB-814D-FAAA9F5F5CF4}"/>
              </a:ext>
            </a:extLst>
          </p:cNvPr>
          <p:cNvSpPr txBox="1"/>
          <p:nvPr/>
        </p:nvSpPr>
        <p:spPr>
          <a:xfrm>
            <a:off x="1803221" y="2649183"/>
            <a:ext cx="24509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0050FF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Pokročilý </a:t>
            </a:r>
            <a:r>
              <a:rPr lang="cs-CZ" sz="2800" b="1" dirty="0" err="1">
                <a:solidFill>
                  <a:srgbClr val="0050FF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targeting</a:t>
            </a:r>
            <a:r>
              <a:rPr lang="cs-CZ" sz="2800" b="1" dirty="0">
                <a:solidFill>
                  <a:srgbClr val="0050FF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>
                <a:solidFill>
                  <a:schemeClr val="tx1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a cílení jen na relevantní zákazníky</a:t>
            </a:r>
          </a:p>
        </p:txBody>
      </p:sp>
      <p:sp>
        <p:nvSpPr>
          <p:cNvPr id="13" name="TextovéPole 13">
            <a:extLst>
              <a:ext uri="{FF2B5EF4-FFF2-40B4-BE49-F238E27FC236}">
                <a16:creationId xmlns:a16="http://schemas.microsoft.com/office/drawing/2014/main" id="{85B09CFC-3B2B-AF19-E3A5-73BE2BA260A7}"/>
              </a:ext>
            </a:extLst>
          </p:cNvPr>
          <p:cNvSpPr txBox="1"/>
          <p:nvPr/>
        </p:nvSpPr>
        <p:spPr>
          <a:xfrm>
            <a:off x="4682891" y="2649182"/>
            <a:ext cx="24509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0050FF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Maximálně 3 oslovení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>
                <a:solidFill>
                  <a:schemeClr val="tx1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za měsíc a oborová unikátnost </a:t>
            </a:r>
          </a:p>
        </p:txBody>
      </p:sp>
      <p:sp>
        <p:nvSpPr>
          <p:cNvPr id="15" name="TextovéPole 16">
            <a:extLst>
              <a:ext uri="{FF2B5EF4-FFF2-40B4-BE49-F238E27FC236}">
                <a16:creationId xmlns:a16="http://schemas.microsoft.com/office/drawing/2014/main" id="{AFE38018-3137-40D9-3BA5-338408C9433F}"/>
              </a:ext>
            </a:extLst>
          </p:cNvPr>
          <p:cNvSpPr txBox="1"/>
          <p:nvPr/>
        </p:nvSpPr>
        <p:spPr>
          <a:xfrm>
            <a:off x="7527252" y="2662434"/>
            <a:ext cx="247813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0050FF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Oslovení</a:t>
            </a:r>
            <a:r>
              <a:rPr lang="cs-CZ" sz="2800" dirty="0">
                <a:solidFill>
                  <a:schemeClr val="tx1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 </a:t>
            </a:r>
            <a:r>
              <a:rPr lang="cs-CZ" sz="2800" b="1" dirty="0">
                <a:solidFill>
                  <a:srgbClr val="0050FF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pouze v pracovní dny</a:t>
            </a:r>
            <a:endParaRPr lang="cs-CZ" sz="2800" dirty="0">
              <a:solidFill>
                <a:schemeClr val="tx1"/>
              </a:solidFill>
              <a:latin typeface="On Air" panose="020F0503030404020204" pitchFamily="34" charset="-18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>
                <a:solidFill>
                  <a:schemeClr val="tx1"/>
                </a:solidFill>
                <a:latin typeface="On Air" panose="020F0503030404020204" pitchFamily="34" charset="-18"/>
                <a:ea typeface="+mj-ea"/>
                <a:cs typeface="Arial" pitchFamily="34" charset="0"/>
              </a:rPr>
              <a:t>O víkendu pouze ve chvíli, kdy je zákazník v nákupním centru</a:t>
            </a:r>
          </a:p>
        </p:txBody>
      </p:sp>
    </p:spTree>
    <p:extLst>
      <p:ext uri="{BB962C8B-B14F-4D97-AF65-F5344CB8AC3E}">
        <p14:creationId xmlns:p14="http://schemas.microsoft.com/office/powerpoint/2010/main" val="3715177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94D47D9E-9957-9948-A606-4DB7B2FD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9525"/>
            <a:ext cx="11497703" cy="498598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rgbClr val="FFFFFF"/>
                </a:solidFill>
                <a:latin typeface="Arial"/>
                <a:cs typeface="Arial"/>
              </a:rPr>
              <a:t>Jak se dají data použít v cíleném marketingu? 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71F093B5-076B-7A21-08C6-BEF0DEE0AA32}"/>
              </a:ext>
            </a:extLst>
          </p:cNvPr>
          <p:cNvSpPr txBox="1">
            <a:spLocks/>
          </p:cNvSpPr>
          <p:nvPr/>
        </p:nvSpPr>
        <p:spPr>
          <a:xfrm>
            <a:off x="1134377" y="3383412"/>
            <a:ext cx="202071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Potřebujete informovat návštěvníky o novinkách, akcích, které plánujete nebo už probíhají?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F346F233-6200-4DA9-76F4-2FA9A06C859C}"/>
              </a:ext>
            </a:extLst>
          </p:cNvPr>
          <p:cNvSpPr txBox="1">
            <a:spLocks/>
          </p:cNvSpPr>
          <p:nvPr/>
        </p:nvSpPr>
        <p:spPr>
          <a:xfrm>
            <a:off x="3750191" y="3398652"/>
            <a:ext cx="2020710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Chcete podpořit novou aplikaci nebo věrnostní program?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C459A6FB-4A29-CB55-01BD-27B382420751}"/>
              </a:ext>
            </a:extLst>
          </p:cNvPr>
          <p:cNvSpPr txBox="1">
            <a:spLocks/>
          </p:cNvSpPr>
          <p:nvPr/>
        </p:nvSpPr>
        <p:spPr>
          <a:xfrm>
            <a:off x="6301444" y="3398652"/>
            <a:ext cx="2020710" cy="249299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Potřebujete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oslovit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návštěvníky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obchodního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centra ve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chvíli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kdy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u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Vás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nakupují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Chcete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přilákat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bydlící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pracující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z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okolí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?  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BB6E90F8-6D1B-F80B-6F1D-489C1C298DD7}"/>
              </a:ext>
            </a:extLst>
          </p:cNvPr>
          <p:cNvSpPr/>
          <p:nvPr/>
        </p:nvSpPr>
        <p:spPr>
          <a:xfrm>
            <a:off x="1081075" y="1264923"/>
            <a:ext cx="2193464" cy="4913040"/>
          </a:xfrm>
          <a:prstGeom prst="rect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A6E8EA8A-6560-F673-1505-E965EDCFF724}"/>
              </a:ext>
            </a:extLst>
          </p:cNvPr>
          <p:cNvSpPr/>
          <p:nvPr/>
        </p:nvSpPr>
        <p:spPr>
          <a:xfrm>
            <a:off x="3626562" y="1264921"/>
            <a:ext cx="2193464" cy="4913039"/>
          </a:xfrm>
          <a:prstGeom prst="rect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06306EAC-877D-46FA-6686-BF4032F7D323}"/>
              </a:ext>
            </a:extLst>
          </p:cNvPr>
          <p:cNvSpPr/>
          <p:nvPr/>
        </p:nvSpPr>
        <p:spPr>
          <a:xfrm>
            <a:off x="6177815" y="1264920"/>
            <a:ext cx="2193464" cy="4913039"/>
          </a:xfrm>
          <a:prstGeom prst="rect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0DD73CAB-2B37-B58A-ADAA-E516E4946043}"/>
              </a:ext>
            </a:extLst>
          </p:cNvPr>
          <p:cNvSpPr txBox="1">
            <a:spLocks/>
          </p:cNvSpPr>
          <p:nvPr/>
        </p:nvSpPr>
        <p:spPr>
          <a:xfrm>
            <a:off x="8875778" y="3402769"/>
            <a:ext cx="202071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Chcete realizovat dotazníkový průzkum u Vašich návštěvníků? 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DDCC9F6B-119B-088F-AFD3-6149FDCB6B6B}"/>
              </a:ext>
            </a:extLst>
          </p:cNvPr>
          <p:cNvSpPr/>
          <p:nvPr/>
        </p:nvSpPr>
        <p:spPr>
          <a:xfrm>
            <a:off x="8752149" y="1269037"/>
            <a:ext cx="2193464" cy="4913039"/>
          </a:xfrm>
          <a:prstGeom prst="rect">
            <a:avLst/>
          </a:prstGeom>
          <a:noFill/>
          <a:ln>
            <a:solidFill>
              <a:srgbClr val="3BCCFF">
                <a:alpha val="80000"/>
              </a:srgb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5" name="Grafický objekt 24" descr="Skupina lidí  se souvislou výplní">
            <a:extLst>
              <a:ext uri="{FF2B5EF4-FFF2-40B4-BE49-F238E27FC236}">
                <a16:creationId xmlns:a16="http://schemas.microsoft.com/office/drawing/2014/main" id="{B764ACB6-138A-3CDF-24EA-43765C39F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2087" y="1736935"/>
            <a:ext cx="1264920" cy="1264920"/>
          </a:xfrm>
          <a:prstGeom prst="rect">
            <a:avLst/>
          </a:prstGeom>
        </p:spPr>
      </p:pic>
      <p:pic>
        <p:nvPicPr>
          <p:cNvPr id="26" name="Grafický objekt 25" descr="E-commerce obrys">
            <a:extLst>
              <a:ext uri="{FF2B5EF4-FFF2-40B4-BE49-F238E27FC236}">
                <a16:creationId xmlns:a16="http://schemas.microsoft.com/office/drawing/2014/main" id="{7EDC6AAA-9338-C064-FB73-645577FBD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2019" y="1742627"/>
            <a:ext cx="1264920" cy="1264920"/>
          </a:xfrm>
          <a:prstGeom prst="rect">
            <a:avLst/>
          </a:prstGeom>
        </p:spPr>
      </p:pic>
      <p:pic>
        <p:nvPicPr>
          <p:cNvPr id="28" name="Grafický objekt 27" descr="Bublina chatu obrys">
            <a:extLst>
              <a:ext uri="{FF2B5EF4-FFF2-40B4-BE49-F238E27FC236}">
                <a16:creationId xmlns:a16="http://schemas.microsoft.com/office/drawing/2014/main" id="{4B7D1799-8884-76E7-0D07-848E671E5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7777" y="1314348"/>
            <a:ext cx="2291639" cy="2291639"/>
          </a:xfrm>
          <a:prstGeom prst="rect">
            <a:avLst/>
          </a:prstGeom>
        </p:spPr>
      </p:pic>
      <p:pic>
        <p:nvPicPr>
          <p:cNvPr id="29" name="Grafický objekt 28" descr="Psací podložka s klipsou obrys">
            <a:extLst>
              <a:ext uri="{FF2B5EF4-FFF2-40B4-BE49-F238E27FC236}">
                <a16:creationId xmlns:a16="http://schemas.microsoft.com/office/drawing/2014/main" id="{17E3014B-303F-254D-8F4D-74B52D6E0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57332" y="1569983"/>
            <a:ext cx="1431872" cy="1431872"/>
          </a:xfrm>
          <a:prstGeom prst="rect">
            <a:avLst/>
          </a:prstGeom>
        </p:spPr>
      </p:pic>
      <p:pic>
        <p:nvPicPr>
          <p:cNvPr id="31" name="Grafický objekt 30" descr="Dokument obrys">
            <a:extLst>
              <a:ext uri="{FF2B5EF4-FFF2-40B4-BE49-F238E27FC236}">
                <a16:creationId xmlns:a16="http://schemas.microsoft.com/office/drawing/2014/main" id="{A40196A8-D772-563C-A086-A3D8906C0F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5371" t="32261" r="25030" b="12464"/>
          <a:stretch/>
        </p:blipFill>
        <p:spPr>
          <a:xfrm>
            <a:off x="9593475" y="2142304"/>
            <a:ext cx="584954" cy="651893"/>
          </a:xfrm>
          <a:prstGeom prst="rect">
            <a:avLst/>
          </a:prstGeom>
        </p:spPr>
      </p:pic>
      <p:pic>
        <p:nvPicPr>
          <p:cNvPr id="33" name="Grafický objekt 32" descr="Informace se souvislou výplní">
            <a:extLst>
              <a:ext uri="{FF2B5EF4-FFF2-40B4-BE49-F238E27FC236}">
                <a16:creationId xmlns:a16="http://schemas.microsoft.com/office/drawing/2014/main" id="{3E3DB323-4813-9E39-5C7C-A214ED4A69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52562" y="1779350"/>
            <a:ext cx="450379" cy="4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4280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>
            <a:extLst>
              <a:ext uri="{FF2B5EF4-FFF2-40B4-BE49-F238E27FC236}">
                <a16:creationId xmlns:a16="http://schemas.microsoft.com/office/drawing/2014/main" id="{2727CD7B-D817-C8D3-C2B6-956BF13B6DB5}"/>
              </a:ext>
            </a:extLst>
          </p:cNvPr>
          <p:cNvGrpSpPr/>
          <p:nvPr/>
        </p:nvGrpSpPr>
        <p:grpSpPr>
          <a:xfrm>
            <a:off x="-1" y="2925"/>
            <a:ext cx="12213447" cy="7120889"/>
            <a:chOff x="97685" y="2925"/>
            <a:chExt cx="12115761" cy="712088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CBA459C-82D1-83F2-5489-12948E51C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9" b="31835"/>
            <a:stretch/>
          </p:blipFill>
          <p:spPr bwMode="auto">
            <a:xfrm>
              <a:off x="97685" y="1120898"/>
              <a:ext cx="12115761" cy="6002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4BC8307D-A82D-61E1-B78C-245A61551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97685" y="2925"/>
              <a:ext cx="12115760" cy="1118079"/>
            </a:xfrm>
            <a:prstGeom prst="rect">
              <a:avLst/>
            </a:prstGeom>
          </p:spPr>
        </p:pic>
      </p:grpSp>
      <p:sp>
        <p:nvSpPr>
          <p:cNvPr id="15" name="Nadpis 1">
            <a:extLst>
              <a:ext uri="{FF2B5EF4-FFF2-40B4-BE49-F238E27FC236}">
                <a16:creationId xmlns:a16="http://schemas.microsoft.com/office/drawing/2014/main" id="{A405615F-09EC-BE38-E40A-748C2395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469" y="319257"/>
            <a:ext cx="8369300" cy="498598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Interaktivní marketingová komunikace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B1596EA-9EA6-1F9C-5041-E037759F9DCA}"/>
              </a:ext>
            </a:extLst>
          </p:cNvPr>
          <p:cNvSpPr txBox="1"/>
          <p:nvPr/>
        </p:nvSpPr>
        <p:spPr>
          <a:xfrm>
            <a:off x="1316167" y="804615"/>
            <a:ext cx="1899139" cy="1028423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CEF6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1,8 </a:t>
            </a:r>
            <a:r>
              <a:rPr kumimoji="0" lang="cs-CZ" sz="3600" b="1" i="0" u="none" strike="noStrike" kern="1200" cap="none" spc="0" normalizeH="0" baseline="0" noProof="0" err="1">
                <a:ln>
                  <a:noFill/>
                </a:ln>
                <a:solidFill>
                  <a:srgbClr val="CEF6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mio</a:t>
            </a: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CEF6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EF6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93C6459-D114-EABB-8957-D072EA850C3F}"/>
              </a:ext>
            </a:extLst>
          </p:cNvPr>
          <p:cNvSpPr txBox="1"/>
          <p:nvPr/>
        </p:nvSpPr>
        <p:spPr>
          <a:xfrm>
            <a:off x="8976694" y="793816"/>
            <a:ext cx="1899139" cy="1028423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CEF6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A-Z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EF6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17263E4-9A36-B90C-1121-2A2F56C12834}"/>
              </a:ext>
            </a:extLst>
          </p:cNvPr>
          <p:cNvSpPr txBox="1"/>
          <p:nvPr/>
        </p:nvSpPr>
        <p:spPr>
          <a:xfrm>
            <a:off x="5200465" y="804616"/>
            <a:ext cx="2273276" cy="1028423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CEF6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Big Data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EF6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270D16-DA46-48AA-0DE2-616968E49C73}"/>
              </a:ext>
            </a:extLst>
          </p:cNvPr>
          <p:cNvSpPr txBox="1"/>
          <p:nvPr/>
        </p:nvSpPr>
        <p:spPr>
          <a:xfrm>
            <a:off x="3398012" y="2707964"/>
            <a:ext cx="955405" cy="508344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6FE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SMS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6FE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1CD3C0-7898-8E19-E3E7-53F1394FCBC8}"/>
              </a:ext>
            </a:extLst>
          </p:cNvPr>
          <p:cNvSpPr txBox="1"/>
          <p:nvPr/>
        </p:nvSpPr>
        <p:spPr>
          <a:xfrm>
            <a:off x="1377866" y="3371301"/>
            <a:ext cx="955405" cy="456343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srgbClr val="F6FE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MMS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6FE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7CC6C66-3BCF-F1FC-5F85-056481D44F80}"/>
              </a:ext>
            </a:extLst>
          </p:cNvPr>
          <p:cNvSpPr txBox="1"/>
          <p:nvPr/>
        </p:nvSpPr>
        <p:spPr>
          <a:xfrm>
            <a:off x="8611051" y="3201576"/>
            <a:ext cx="1575718" cy="584775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6FE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CALL CENTRUM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6FE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DD6D94-FFD0-68A6-699C-31825A0C04F1}"/>
              </a:ext>
            </a:extLst>
          </p:cNvPr>
          <p:cNvSpPr txBox="1"/>
          <p:nvPr/>
        </p:nvSpPr>
        <p:spPr>
          <a:xfrm>
            <a:off x="10372287" y="2869446"/>
            <a:ext cx="2006600" cy="338554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6FE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E-MAIL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6FE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FCADF4-EE39-2BAD-3D19-CF9B4888CD1F}"/>
              </a:ext>
            </a:extLst>
          </p:cNvPr>
          <p:cNvSpPr txBox="1"/>
          <p:nvPr/>
        </p:nvSpPr>
        <p:spPr>
          <a:xfrm>
            <a:off x="9304555" y="4213526"/>
            <a:ext cx="2006600" cy="400110"/>
          </a:xfrm>
          <a:prstGeom prst="rect">
            <a:avLst/>
          </a:prstGeom>
          <a:noFill/>
        </p:spPr>
        <p:txBody>
          <a:bodyPr wrap="square" lIns="9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F6FEFF"/>
                </a:solidFill>
                <a:effectLst>
                  <a:glow rad="101600">
                    <a:prstClr val="white">
                      <a:alpha val="9396"/>
                    </a:prstClr>
                  </a:glow>
                </a:effectLst>
                <a:uLnTx/>
                <a:uFillTx/>
                <a:latin typeface="Arial"/>
                <a:cs typeface="Arial"/>
              </a:rPr>
              <a:t>LBS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6FEFF"/>
              </a:solidFill>
              <a:effectLst>
                <a:glow rad="101600">
                  <a:prstClr val="white">
                    <a:alpha val="9396"/>
                  </a:prstClr>
                </a:glow>
              </a:effectLst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Obrázek 7" descr="Obsah obrázku Písmo, Grafika, logo, text&#10;&#10;Popis byl vytvořen automaticky">
            <a:extLst>
              <a:ext uri="{FF2B5EF4-FFF2-40B4-BE49-F238E27FC236}">
                <a16:creationId xmlns:a16="http://schemas.microsoft.com/office/drawing/2014/main" id="{9A1C21B7-56A9-662F-C172-F896BC11F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64" y="5891484"/>
            <a:ext cx="3026459" cy="12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175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BB5800B-E7D0-0BEA-3B50-311A3D1F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92548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3284FC2-C3D3-3F35-6C50-A8A9C83A5FB2}"/>
              </a:ext>
            </a:extLst>
          </p:cNvPr>
          <p:cNvSpPr/>
          <p:nvPr/>
        </p:nvSpPr>
        <p:spPr>
          <a:xfrm>
            <a:off x="0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E059AB-ED29-2AF4-2A9B-9A4D80991460}"/>
              </a:ext>
            </a:extLst>
          </p:cNvPr>
          <p:cNvSpPr/>
          <p:nvPr/>
        </p:nvSpPr>
        <p:spPr>
          <a:xfrm>
            <a:off x="0" y="1689822"/>
            <a:ext cx="12192000" cy="3977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10C3F7-7B3F-A1A6-57E7-143646F3A2AF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62151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Proč reklamní kampaně O</a:t>
            </a:r>
            <a:r>
              <a:rPr lang="cs-CZ" sz="4400" baseline="-2500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2</a:t>
            </a:r>
            <a:r>
              <a:rPr lang="cs-CZ" sz="440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 Media?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9365227-4202-A5DE-E496-2DBF6E9797D2}"/>
              </a:ext>
            </a:extLst>
          </p:cNvPr>
          <p:cNvSpPr/>
          <p:nvPr/>
        </p:nvSpPr>
        <p:spPr>
          <a:xfrm>
            <a:off x="529776" y="2292392"/>
            <a:ext cx="2064470" cy="3138880"/>
          </a:xfrm>
          <a:prstGeom prst="rect">
            <a:avLst/>
          </a:prstGeom>
          <a:solidFill>
            <a:srgbClr val="41B6E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F232BC8-3B92-B4B5-44D4-53B42035A32F}"/>
              </a:ext>
            </a:extLst>
          </p:cNvPr>
          <p:cNvSpPr/>
          <p:nvPr/>
        </p:nvSpPr>
        <p:spPr>
          <a:xfrm>
            <a:off x="2773622" y="2292391"/>
            <a:ext cx="2064470" cy="3138880"/>
          </a:xfrm>
          <a:prstGeom prst="rect">
            <a:avLst/>
          </a:prstGeom>
          <a:solidFill>
            <a:srgbClr val="41B6E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37771D9-31D6-0FF6-2D42-E9CA7FEC15E2}"/>
              </a:ext>
            </a:extLst>
          </p:cNvPr>
          <p:cNvSpPr/>
          <p:nvPr/>
        </p:nvSpPr>
        <p:spPr>
          <a:xfrm>
            <a:off x="5043408" y="2292391"/>
            <a:ext cx="2064470" cy="313888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FE1A74B-B1D6-762D-A1CC-393188DFADE8}"/>
              </a:ext>
            </a:extLst>
          </p:cNvPr>
          <p:cNvSpPr/>
          <p:nvPr/>
        </p:nvSpPr>
        <p:spPr>
          <a:xfrm>
            <a:off x="7313194" y="2280143"/>
            <a:ext cx="2064470" cy="3138880"/>
          </a:xfrm>
          <a:prstGeom prst="rect">
            <a:avLst/>
          </a:prstGeom>
          <a:solidFill>
            <a:srgbClr val="15153A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1BD08CD-4CC1-22AD-2564-DA0231E61AD6}"/>
              </a:ext>
            </a:extLst>
          </p:cNvPr>
          <p:cNvSpPr/>
          <p:nvPr/>
        </p:nvSpPr>
        <p:spPr>
          <a:xfrm>
            <a:off x="9582778" y="2280143"/>
            <a:ext cx="2064470" cy="3138880"/>
          </a:xfrm>
          <a:prstGeom prst="rect">
            <a:avLst/>
          </a:prstGeom>
          <a:solidFill>
            <a:srgbClr val="0019A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Bai Jamjure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12" name="TextovéPole 12">
            <a:extLst>
              <a:ext uri="{FF2B5EF4-FFF2-40B4-BE49-F238E27FC236}">
                <a16:creationId xmlns:a16="http://schemas.microsoft.com/office/drawing/2014/main" id="{CA018656-023F-CACB-814D-FAAA9F5F5CF4}"/>
              </a:ext>
            </a:extLst>
          </p:cNvPr>
          <p:cNvSpPr txBox="1"/>
          <p:nvPr/>
        </p:nvSpPr>
        <p:spPr>
          <a:xfrm>
            <a:off x="537264" y="3363565"/>
            <a:ext cx="20385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Cílení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jen na relevantní zákazníky.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Targeting například dle pohlaví, věku i zájmů. </a:t>
            </a:r>
          </a:p>
        </p:txBody>
      </p:sp>
      <p:sp>
        <p:nvSpPr>
          <p:cNvPr id="13" name="TextovéPole 13">
            <a:extLst>
              <a:ext uri="{FF2B5EF4-FFF2-40B4-BE49-F238E27FC236}">
                <a16:creationId xmlns:a16="http://schemas.microsoft.com/office/drawing/2014/main" id="{85B09CFC-3B2B-AF19-E3A5-73BE2BA260A7}"/>
              </a:ext>
            </a:extLst>
          </p:cNvPr>
          <p:cNvSpPr txBox="1"/>
          <p:nvPr/>
        </p:nvSpPr>
        <p:spPr>
          <a:xfrm>
            <a:off x="2794080" y="3363564"/>
            <a:ext cx="2038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cs typeface="Arial" panose="020B0604020202020204" pitchFamily="34" charset="0"/>
              </a:rPr>
              <a:t>Zákazníky oslovíme </a:t>
            </a: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cs typeface="Arial" panose="020B0604020202020204" pitchFamily="34" charset="0"/>
              </a:rPr>
              <a:t>v daném čase a místě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TextovéPole 14">
            <a:extLst>
              <a:ext uri="{FF2B5EF4-FFF2-40B4-BE49-F238E27FC236}">
                <a16:creationId xmlns:a16="http://schemas.microsoft.com/office/drawing/2014/main" id="{48BBF51A-3C99-093A-7A0F-C9D878E048EA}"/>
              </a:ext>
            </a:extLst>
          </p:cNvPr>
          <p:cNvSpPr txBox="1"/>
          <p:nvPr/>
        </p:nvSpPr>
        <p:spPr>
          <a:xfrm>
            <a:off x="5062199" y="3363564"/>
            <a:ext cx="2038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Vyhodnocení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efektivity kampaně. </a:t>
            </a:r>
          </a:p>
        </p:txBody>
      </p:sp>
      <p:sp>
        <p:nvSpPr>
          <p:cNvPr id="15" name="TextovéPole 16">
            <a:extLst>
              <a:ext uri="{FF2B5EF4-FFF2-40B4-BE49-F238E27FC236}">
                <a16:creationId xmlns:a16="http://schemas.microsoft.com/office/drawing/2014/main" id="{AFE38018-3137-40D9-3BA5-338408C9433F}"/>
              </a:ext>
            </a:extLst>
          </p:cNvPr>
          <p:cNvSpPr txBox="1"/>
          <p:nvPr/>
        </p:nvSpPr>
        <p:spPr>
          <a:xfrm>
            <a:off x="7320682" y="3363564"/>
            <a:ext cx="2061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Kampaň odbavíme </a:t>
            </a: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A do Z! </a:t>
            </a:r>
          </a:p>
        </p:txBody>
      </p:sp>
      <p:sp>
        <p:nvSpPr>
          <p:cNvPr id="16" name="TextovéPole 18">
            <a:extLst>
              <a:ext uri="{FF2B5EF4-FFF2-40B4-BE49-F238E27FC236}">
                <a16:creationId xmlns:a16="http://schemas.microsoft.com/office/drawing/2014/main" id="{1711E9FC-11FF-B0F8-0628-5C985AE8E3DD}"/>
              </a:ext>
            </a:extLst>
          </p:cNvPr>
          <p:cNvSpPr txBox="1"/>
          <p:nvPr/>
        </p:nvSpPr>
        <p:spPr>
          <a:xfrm>
            <a:off x="9590266" y="3363564"/>
            <a:ext cx="2064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Součástí kampaně je i </a:t>
            </a: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copywriting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15153A"/>
                </a:solidFill>
                <a:effectLst/>
                <a:uLnTx/>
                <a:uFillTx/>
                <a:latin typeface="Daytona" panose="020B0604030500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TextovéPole 20">
            <a:extLst>
              <a:ext uri="{FF2B5EF4-FFF2-40B4-BE49-F238E27FC236}">
                <a16:creationId xmlns:a16="http://schemas.microsoft.com/office/drawing/2014/main" id="{97F02727-E295-0424-B18C-1E57C71EB858}"/>
              </a:ext>
            </a:extLst>
          </p:cNvPr>
          <p:cNvSpPr txBox="1"/>
          <p:nvPr/>
        </p:nvSpPr>
        <p:spPr>
          <a:xfrm>
            <a:off x="544752" y="2296645"/>
            <a:ext cx="126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i Jamjuree"/>
                <a:cs typeface="Times New Roman" panose="02020603050405020304" pitchFamily="18" charset="0"/>
              </a:rPr>
              <a:t>1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18" name="TextovéPole 21">
            <a:extLst>
              <a:ext uri="{FF2B5EF4-FFF2-40B4-BE49-F238E27FC236}">
                <a16:creationId xmlns:a16="http://schemas.microsoft.com/office/drawing/2014/main" id="{013AC7AB-803D-7B01-54FF-D57EE7857AF2}"/>
              </a:ext>
            </a:extLst>
          </p:cNvPr>
          <p:cNvSpPr txBox="1"/>
          <p:nvPr/>
        </p:nvSpPr>
        <p:spPr>
          <a:xfrm>
            <a:off x="2794080" y="2282787"/>
            <a:ext cx="126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i Jamjuree"/>
                <a:cs typeface="Times New Roman" panose="02020603050405020304" pitchFamily="18" charset="0"/>
              </a:rPr>
              <a:t>2</a:t>
            </a:r>
            <a:endParaRPr kumimoji="0" lang="cs-CZ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19" name="TextovéPole 22">
            <a:extLst>
              <a:ext uri="{FF2B5EF4-FFF2-40B4-BE49-F238E27FC236}">
                <a16:creationId xmlns:a16="http://schemas.microsoft.com/office/drawing/2014/main" id="{AD33ABF2-09E6-9948-5554-0818C2BDBE70}"/>
              </a:ext>
            </a:extLst>
          </p:cNvPr>
          <p:cNvSpPr txBox="1"/>
          <p:nvPr/>
        </p:nvSpPr>
        <p:spPr>
          <a:xfrm>
            <a:off x="5045496" y="2282787"/>
            <a:ext cx="126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i Jamjuree"/>
                <a:cs typeface="Times New Roman" panose="02020603050405020304" pitchFamily="18" charset="0"/>
              </a:rPr>
              <a:t>3</a:t>
            </a:r>
            <a:endParaRPr kumimoji="0" lang="cs-CZ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  <p:sp>
        <p:nvSpPr>
          <p:cNvPr id="20" name="TextovéPole 23">
            <a:extLst>
              <a:ext uri="{FF2B5EF4-FFF2-40B4-BE49-F238E27FC236}">
                <a16:creationId xmlns:a16="http://schemas.microsoft.com/office/drawing/2014/main" id="{69CDC049-ACE9-DC3C-ED50-29F190C06DE5}"/>
              </a:ext>
            </a:extLst>
          </p:cNvPr>
          <p:cNvSpPr txBox="1"/>
          <p:nvPr/>
        </p:nvSpPr>
        <p:spPr>
          <a:xfrm>
            <a:off x="7317352" y="2280143"/>
            <a:ext cx="126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i Jamjuree"/>
                <a:cs typeface="Arial"/>
              </a:rPr>
              <a:t>4</a:t>
            </a:r>
          </a:p>
        </p:txBody>
      </p:sp>
      <p:sp>
        <p:nvSpPr>
          <p:cNvPr id="21" name="TextovéPole 24">
            <a:extLst>
              <a:ext uri="{FF2B5EF4-FFF2-40B4-BE49-F238E27FC236}">
                <a16:creationId xmlns:a16="http://schemas.microsoft.com/office/drawing/2014/main" id="{46009170-399A-4413-1366-F8B2EA4E4368}"/>
              </a:ext>
            </a:extLst>
          </p:cNvPr>
          <p:cNvSpPr txBox="1"/>
          <p:nvPr/>
        </p:nvSpPr>
        <p:spPr>
          <a:xfrm>
            <a:off x="9590266" y="2267896"/>
            <a:ext cx="126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5153A"/>
                </a:solidFill>
                <a:latin typeface="Bai Jamjure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i Jamjuree"/>
                <a:cs typeface="Times New Roman" panose="02020603050405020304" pitchFamily="18" charset="0"/>
              </a:rPr>
              <a:t>5</a:t>
            </a:r>
            <a:endParaRPr kumimoji="0" lang="cs-CZ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i Jamjuree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22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Obrázek 6" descr="Obsah obrázku bílé, skica, design, ilustrace&#10;&#10;Popis byl vytvořen automaticky">
            <a:extLst>
              <a:ext uri="{FF2B5EF4-FFF2-40B4-BE49-F238E27FC236}">
                <a16:creationId xmlns:a16="http://schemas.microsoft.com/office/drawing/2014/main" id="{006C0B28-AA17-CE6C-46A7-49278DD3F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" y="11927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 descr="Obsah obrázku budova, obloha, venku, území&#10;&#10;Popis byl vytvořen automaticky">
            <a:extLst>
              <a:ext uri="{FF2B5EF4-FFF2-40B4-BE49-F238E27FC236}">
                <a16:creationId xmlns:a16="http://schemas.microsoft.com/office/drawing/2014/main" id="{F233E0BC-5116-3E6E-1563-8C7E28DF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r="12358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Obrázek 2" descr="Obsah obrázku venku, vozidlo, Pozemní vozidlo, silnice&#10;&#10;Popis byl vytvořen automaticky">
            <a:extLst>
              <a:ext uri="{FF2B5EF4-FFF2-40B4-BE49-F238E27FC236}">
                <a16:creationId xmlns:a16="http://schemas.microsoft.com/office/drawing/2014/main" id="{AEEC10CC-4B58-8D94-B1AB-0B092618D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5269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8684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E6685DF-18C6-698C-D8DC-1326076A6C5F}"/>
              </a:ext>
            </a:extLst>
          </p:cNvPr>
          <p:cNvSpPr/>
          <p:nvPr/>
        </p:nvSpPr>
        <p:spPr>
          <a:xfrm>
            <a:off x="1455821" y="1542944"/>
            <a:ext cx="9348537" cy="370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&amp;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F0BBEC9-AB05-A1AD-A7FA-519B6230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936" y="1972381"/>
            <a:ext cx="1439882" cy="14941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C7CBCF-F776-9C09-B75F-483AB71E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625" y="1876071"/>
            <a:ext cx="1619513" cy="159042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D97214-36B5-2650-D64A-C31CEE2F32D8}"/>
              </a:ext>
            </a:extLst>
          </p:cNvPr>
          <p:cNvSpPr txBox="1"/>
          <p:nvPr/>
        </p:nvSpPr>
        <p:spPr>
          <a:xfrm>
            <a:off x="1606527" y="3531803"/>
            <a:ext cx="47903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Zuzana Marková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Business Development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zuzana.markova@o2.cz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+420 720 768 436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n Air" panose="020F0503030404020204" pitchFamily="34" charset="-18"/>
              <a:ea typeface="+mn-ea"/>
              <a:cs typeface="On Air" panose="020F0503030404020204" pitchFamily="34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AA80974-7255-9F76-FBFE-BA65A51330DB}"/>
              </a:ext>
            </a:extLst>
          </p:cNvPr>
          <p:cNvSpPr txBox="1"/>
          <p:nvPr/>
        </p:nvSpPr>
        <p:spPr>
          <a:xfrm>
            <a:off x="5602700" y="3531803"/>
            <a:ext cx="550736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0050FF"/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Karolína Hejdánková</a:t>
            </a:r>
            <a:endParaRPr kumimoji="0" lang="cs-CZ" sz="2800" b="0" i="0" u="none" strike="noStrike" kern="1200" cap="none" spc="0" normalizeH="0" baseline="0" noProof="0">
              <a:ln>
                <a:noFill/>
              </a:ln>
              <a:solidFill>
                <a:srgbClr val="0050FF"/>
              </a:solidFill>
              <a:effectLst/>
              <a:uLnTx/>
              <a:uFillTx/>
              <a:latin typeface="On Air" panose="020F0503030404020204" pitchFamily="34" charset="-18"/>
              <a:ea typeface="+mn-ea"/>
              <a:cs typeface="On Air" panose="020F0503030404020204" pitchFamily="3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Key Account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karolina.hejdankova@o2.cz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n Air" panose="020F0503030404020204" pitchFamily="34" charset="-18"/>
                <a:ea typeface="+mn-ea"/>
                <a:cs typeface="On Air" panose="020F0503030404020204" pitchFamily="34" charset="-18"/>
              </a:rPr>
              <a:t>+ 420 720 761 751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n Air" panose="020F0503030404020204" pitchFamily="34" charset="-18"/>
              <a:ea typeface="+mn-ea"/>
              <a:cs typeface="On Air" panose="020F0503030404020204" pitchFamily="34" charset="-18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3B9A566-1C1F-FEE1-5820-FD1D3C4C3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6316" y="5233544"/>
            <a:ext cx="1317783" cy="134241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560905F-7AA2-C1BB-E19B-A5F4F42707BD}"/>
              </a:ext>
            </a:extLst>
          </p:cNvPr>
          <p:cNvSpPr/>
          <p:nvPr/>
        </p:nvSpPr>
        <p:spPr>
          <a:xfrm>
            <a:off x="-10049" y="0"/>
            <a:ext cx="10257905" cy="16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atin typeface="On Air" panose="020F0503030404020204" pitchFamily="34" charset="-18"/>
                <a:cs typeface="On Air" panose="020F0503030404020204" pitchFamily="34" charset="-18"/>
              </a:rPr>
              <a:t>&amp;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3585A75-7D59-C569-FAFC-DD76B9597A61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497703" cy="62151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12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>
                <a:solidFill>
                  <a:srgbClr val="0050FF"/>
                </a:solidFill>
                <a:latin typeface="On Air" panose="020F0503030404020204" pitchFamily="34" charset="-18"/>
                <a:cs typeface="On Air" panose="020F0503030404020204" pitchFamily="34" charset="-18"/>
              </a:rPr>
              <a:t>Kontaktujte nás </a:t>
            </a:r>
          </a:p>
        </p:txBody>
      </p:sp>
    </p:spTree>
    <p:extLst>
      <p:ext uri="{BB962C8B-B14F-4D97-AF65-F5344CB8AC3E}">
        <p14:creationId xmlns:p14="http://schemas.microsoft.com/office/powerpoint/2010/main" val="1770758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osoba, Lidská tvář, Formální oblečení&#10;&#10;Popis byl vytvořen automaticky">
            <a:extLst>
              <a:ext uri="{FF2B5EF4-FFF2-40B4-BE49-F238E27FC236}">
                <a16:creationId xmlns:a16="http://schemas.microsoft.com/office/drawing/2014/main" id="{43F53701-BC95-B870-4C4D-72A54677A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28" y="0"/>
            <a:ext cx="3355637" cy="3355637"/>
          </a:xfrm>
          <a:prstGeom prst="flowChartConnector">
            <a:avLst/>
          </a:prstGeom>
        </p:spPr>
      </p:pic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49C0DD24-A8CA-09C5-2645-7EE7E53C6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10" y="3788958"/>
            <a:ext cx="4345021" cy="13277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4C89AA-F039-F1AC-4EAE-D5D345882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57" y="3164732"/>
            <a:ext cx="3698985" cy="3476017"/>
          </a:xfrm>
          <a:prstGeom prst="roundRect">
            <a:avLst/>
          </a:prstGeom>
        </p:spPr>
      </p:pic>
      <p:pic>
        <p:nvPicPr>
          <p:cNvPr id="11" name="Obrázek 10" descr="Obsah obrázku branka, budova, kov, stříbrné&#10;&#10;Popis byl vytvořen automaticky">
            <a:extLst>
              <a:ext uri="{FF2B5EF4-FFF2-40B4-BE49-F238E27FC236}">
                <a16:creationId xmlns:a16="http://schemas.microsoft.com/office/drawing/2014/main" id="{211AEA82-164A-EE10-8844-881CB0D34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4" y="843063"/>
            <a:ext cx="2085975" cy="21907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7340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logo, symbol&#10;&#10;Popis byl vytvořen automaticky">
            <a:extLst>
              <a:ext uri="{FF2B5EF4-FFF2-40B4-BE49-F238E27FC236}">
                <a16:creationId xmlns:a16="http://schemas.microsoft.com/office/drawing/2014/main" id="{AC5C7809-72EF-9093-9283-383DFC7EE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667367"/>
            <a:ext cx="3517119" cy="35171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 descr="Obsah obrázku osoba, oblečení, počítač, text&#10;&#10;Popis byl vytvořen automaticky">
            <a:extLst>
              <a:ext uri="{FF2B5EF4-FFF2-40B4-BE49-F238E27FC236}">
                <a16:creationId xmlns:a16="http://schemas.microsoft.com/office/drawing/2014/main" id="{D569CF58-3C92-40EF-03C8-EF0F8BD3F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76" y="2248956"/>
            <a:ext cx="3537345" cy="23539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mince, měna, bronz, kov&#10;&#10;Popis byl vytvořen automaticky">
            <a:extLst>
              <a:ext uri="{FF2B5EF4-FFF2-40B4-BE49-F238E27FC236}">
                <a16:creationId xmlns:a16="http://schemas.microsoft.com/office/drawing/2014/main" id="{1BF28044-ED9A-152B-7B59-0236E1762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1690712"/>
            <a:ext cx="3517120" cy="34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82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6829F6-AB25-85F8-7583-3890FFB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3"/>
          <a:stretch/>
        </p:blipFill>
        <p:spPr>
          <a:xfrm>
            <a:off x="-80991" y="0"/>
            <a:ext cx="5514052" cy="55500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B1C0F5-755B-93E6-9C3F-0F4296A3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941" y="464314"/>
            <a:ext cx="4939341" cy="398564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43A8487-74A2-2B6B-833F-B3F3DE2DC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205" y="2409335"/>
            <a:ext cx="8270458" cy="3649809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650A903-7A74-F170-36AD-050A04B243CE}"/>
              </a:ext>
            </a:extLst>
          </p:cNvPr>
          <p:cNvCxnSpPr>
            <a:cxnSpLocks/>
          </p:cNvCxnSpPr>
          <p:nvPr/>
        </p:nvCxnSpPr>
        <p:spPr>
          <a:xfrm flipV="1">
            <a:off x="2301240" y="1719412"/>
            <a:ext cx="4335780" cy="612308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93395-C584-F90D-6386-BA884A3F2DBA}"/>
              </a:ext>
            </a:extLst>
          </p:cNvPr>
          <p:cNvSpPr txBox="1"/>
          <p:nvPr/>
        </p:nvSpPr>
        <p:spPr>
          <a:xfrm>
            <a:off x="6957060" y="1538489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Pavlína</a:t>
            </a:r>
          </a:p>
        </p:txBody>
      </p:sp>
    </p:spTree>
    <p:extLst>
      <p:ext uri="{BB962C8B-B14F-4D97-AF65-F5344CB8AC3E}">
        <p14:creationId xmlns:p14="http://schemas.microsoft.com/office/powerpoint/2010/main" val="36143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6829F6-AB25-85F8-7583-3890FFB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3"/>
          <a:stretch/>
        </p:blipFill>
        <p:spPr>
          <a:xfrm>
            <a:off x="-80991" y="0"/>
            <a:ext cx="5514052" cy="55500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980A78-4415-97AE-4C79-6F3D4F34F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36"/>
          <a:stretch/>
        </p:blipFill>
        <p:spPr>
          <a:xfrm>
            <a:off x="6410244" y="452034"/>
            <a:ext cx="5421792" cy="54153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8D39137-2134-14BE-1847-6E8C1F170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026" y="2011676"/>
            <a:ext cx="5301329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C0AB995-7AB8-7769-4EC2-2870C0871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26397" y="6858000"/>
            <a:ext cx="7201546" cy="36745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4B82D58-2D1F-95BF-CCB1-3736664D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10" y="3159717"/>
            <a:ext cx="6830662" cy="32542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61305A0-54C9-9348-16A4-BB91A31A6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7848" y="6552942"/>
            <a:ext cx="5240923" cy="3019586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650A903-7A74-F170-36AD-050A04B243CE}"/>
              </a:ext>
            </a:extLst>
          </p:cNvPr>
          <p:cNvCxnSpPr>
            <a:cxnSpLocks/>
          </p:cNvCxnSpPr>
          <p:nvPr/>
        </p:nvCxnSpPr>
        <p:spPr>
          <a:xfrm flipV="1">
            <a:off x="2153862" y="2260432"/>
            <a:ext cx="4335780" cy="612308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93395-C584-F90D-6386-BA884A3F2DBA}"/>
              </a:ext>
            </a:extLst>
          </p:cNvPr>
          <p:cNvSpPr txBox="1"/>
          <p:nvPr/>
        </p:nvSpPr>
        <p:spPr>
          <a:xfrm>
            <a:off x="6720840" y="1642344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Trhy</a:t>
            </a:r>
          </a:p>
        </p:txBody>
      </p:sp>
    </p:spTree>
    <p:extLst>
      <p:ext uri="{BB962C8B-B14F-4D97-AF65-F5344CB8AC3E}">
        <p14:creationId xmlns:p14="http://schemas.microsoft.com/office/powerpoint/2010/main" val="1240239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6829F6-AB25-85F8-7583-3890FFB5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3"/>
          <a:stretch/>
        </p:blipFill>
        <p:spPr>
          <a:xfrm>
            <a:off x="-80991" y="0"/>
            <a:ext cx="5514052" cy="555008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61305A0-54C9-9348-16A4-BB91A31A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941" y="357882"/>
            <a:ext cx="6397565" cy="3685992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650A903-7A74-F170-36AD-050A04B243CE}"/>
              </a:ext>
            </a:extLst>
          </p:cNvPr>
          <p:cNvCxnSpPr>
            <a:cxnSpLocks/>
          </p:cNvCxnSpPr>
          <p:nvPr/>
        </p:nvCxnSpPr>
        <p:spPr>
          <a:xfrm flipV="1">
            <a:off x="3159702" y="3741906"/>
            <a:ext cx="4155498" cy="1134894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857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C81D6C3-A490-0439-8C17-55E06037A0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216528"/>
              </p:ext>
            </p:extLst>
          </p:nvPr>
        </p:nvGraphicFramePr>
        <p:xfrm>
          <a:off x="3841075" y="1226530"/>
          <a:ext cx="4057650" cy="454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057384" imgH="4540138" progId="AcroExch.Document.DC">
                  <p:embed/>
                </p:oleObj>
              </mc:Choice>
              <mc:Fallback>
                <p:oleObj name="Acrobat Document" r:id="rId2" imgW="4057384" imgH="454013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075" y="1226530"/>
                        <a:ext cx="4057650" cy="454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C98FEEE0-F2A0-5871-8D28-D269FB2B2824}"/>
              </a:ext>
            </a:extLst>
          </p:cNvPr>
          <p:cNvCxnSpPr>
            <a:cxnSpLocks/>
          </p:cNvCxnSpPr>
          <p:nvPr/>
        </p:nvCxnSpPr>
        <p:spPr>
          <a:xfrm>
            <a:off x="-77821" y="-45396"/>
            <a:ext cx="5726349" cy="2581073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3457C45-D93D-5DD5-BE35-F72730EF77FA}"/>
              </a:ext>
            </a:extLst>
          </p:cNvPr>
          <p:cNvCxnSpPr>
            <a:cxnSpLocks/>
          </p:cNvCxnSpPr>
          <p:nvPr/>
        </p:nvCxnSpPr>
        <p:spPr>
          <a:xfrm>
            <a:off x="-162128" y="62680"/>
            <a:ext cx="7243864" cy="2364919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05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oblečení, úsměv, Kalhoty&#10;&#10;Popis byl vytvořen automaticky">
            <a:extLst>
              <a:ext uri="{FF2B5EF4-FFF2-40B4-BE49-F238E27FC236}">
                <a16:creationId xmlns:a16="http://schemas.microsoft.com/office/drawing/2014/main" id="{7B1240B1-728F-55DF-2E80-39B943552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749" y="155642"/>
            <a:ext cx="3602983" cy="3602983"/>
          </a:xfrm>
          <a:prstGeom prst="flowChartConnector">
            <a:avLst/>
          </a:prstGeom>
        </p:spPr>
      </p:pic>
      <p:pic>
        <p:nvPicPr>
          <p:cNvPr id="7" name="Obrázek 6" descr="Obsah obrázku Lidská tvář, osoba, oblečení, muž&#10;&#10;Popis byl vytvořen automaticky">
            <a:extLst>
              <a:ext uri="{FF2B5EF4-FFF2-40B4-BE49-F238E27FC236}">
                <a16:creationId xmlns:a16="http://schemas.microsoft.com/office/drawing/2014/main" id="{418D416D-999A-8BF9-7343-C063A63EB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9625" y="2664873"/>
            <a:ext cx="3602984" cy="3602984"/>
          </a:xfrm>
          <a:prstGeom prst="flowChartConnector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A0E6EB6-926A-3910-ECEF-0F39D8B8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3" b="4083"/>
          <a:stretch/>
        </p:blipFill>
        <p:spPr>
          <a:xfrm>
            <a:off x="5587980" y="2664873"/>
            <a:ext cx="3149003" cy="31490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89510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DBA6F75-2F0A-2FD6-7995-848DC749E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021" y="387861"/>
            <a:ext cx="8176259" cy="62709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b="1" i="0" dirty="0" err="1">
                <a:solidFill>
                  <a:srgbClr val="CC0000"/>
                </a:solidFill>
                <a:latin typeface="Montserrat"/>
                <a:cs typeface="Montserrat"/>
              </a:rPr>
              <a:t>Fruitisimo</a:t>
            </a:r>
            <a:r>
              <a:rPr lang="cs-CZ" sz="3950" b="1" spc="-160" dirty="0">
                <a:solidFill>
                  <a:srgbClr val="CC0000"/>
                </a:solidFill>
                <a:latin typeface="Montserrat"/>
                <a:cs typeface="Montserrat"/>
              </a:rPr>
              <a:t>_ </a:t>
            </a:r>
            <a:r>
              <a:rPr lang="cs-CZ" sz="2000" b="1" dirty="0">
                <a:solidFill>
                  <a:srgbClr val="CC0000"/>
                </a:solidFill>
                <a:latin typeface="Montserrat"/>
              </a:rPr>
              <a:t>formáty prodejen podle potřeb trhu</a:t>
            </a:r>
            <a:endParaRPr sz="2000" b="1" dirty="0">
              <a:solidFill>
                <a:srgbClr val="CC0000"/>
              </a:solidFill>
              <a:latin typeface="Montserrat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CC4BD6BD-24D1-64CA-AA17-9DD251540A8A}"/>
              </a:ext>
            </a:extLst>
          </p:cNvPr>
          <p:cNvSpPr/>
          <p:nvPr/>
        </p:nvSpPr>
        <p:spPr>
          <a:xfrm>
            <a:off x="386688" y="1876566"/>
            <a:ext cx="5656997" cy="35078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Formáty dle </a:t>
            </a:r>
            <a:r>
              <a:rPr lang="cs-CZ" sz="3950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+mj-ea"/>
              </a:rPr>
              <a:t>lokality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5C03706-1BDD-EA3F-5545-A26D00624BA7}"/>
              </a:ext>
            </a:extLst>
          </p:cNvPr>
          <p:cNvSpPr/>
          <p:nvPr/>
        </p:nvSpPr>
        <p:spPr>
          <a:xfrm>
            <a:off x="498430" y="3449023"/>
            <a:ext cx="1105468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Kiosek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E1E44E8-C397-1929-0328-57728778A92B}"/>
              </a:ext>
            </a:extLst>
          </p:cNvPr>
          <p:cNvSpPr/>
          <p:nvPr/>
        </p:nvSpPr>
        <p:spPr>
          <a:xfrm>
            <a:off x="6148316" y="1876566"/>
            <a:ext cx="5595583" cy="35078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Formáty dle </a:t>
            </a:r>
            <a:r>
              <a:rPr lang="cs-CZ" sz="3950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+mj-ea"/>
              </a:rPr>
              <a:t>market </a:t>
            </a:r>
            <a:r>
              <a:rPr lang="cs-CZ" sz="3950" b="1" dirty="0" err="1">
                <a:solidFill>
                  <a:schemeClr val="bg1">
                    <a:lumMod val="50000"/>
                  </a:schemeClr>
                </a:solidFill>
                <a:latin typeface="Montserrat"/>
                <a:ea typeface="+mj-ea"/>
              </a:rPr>
              <a:t>trends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DF2057DA-9576-156C-288D-4CB55AFE78B0}"/>
              </a:ext>
            </a:extLst>
          </p:cNvPr>
          <p:cNvSpPr/>
          <p:nvPr/>
        </p:nvSpPr>
        <p:spPr>
          <a:xfrm>
            <a:off x="1051164" y="3054136"/>
            <a:ext cx="2547295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Juice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Bar se sezením</a:t>
            </a: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393E07E-C108-29BF-0350-27EC4CBE0526}"/>
              </a:ext>
            </a:extLst>
          </p:cNvPr>
          <p:cNvSpPr/>
          <p:nvPr/>
        </p:nvSpPr>
        <p:spPr>
          <a:xfrm>
            <a:off x="1132057" y="3787440"/>
            <a:ext cx="2232116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 err="1">
                <a:solidFill>
                  <a:srgbClr val="C00000"/>
                </a:solidFill>
              </a:rPr>
              <a:t>Fruitisimo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Cafe</a:t>
            </a:r>
            <a:endParaRPr lang="cs-CZ" b="1" dirty="0">
              <a:solidFill>
                <a:srgbClr val="C00000"/>
              </a:solidFill>
            </a:endParaRP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DCACDAD1-3FFF-2948-CBF2-E01CB6B4AECC}"/>
              </a:ext>
            </a:extLst>
          </p:cNvPr>
          <p:cNvSpPr/>
          <p:nvPr/>
        </p:nvSpPr>
        <p:spPr>
          <a:xfrm>
            <a:off x="1534666" y="4418736"/>
            <a:ext cx="3166988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400" dirty="0" err="1">
                <a:solidFill>
                  <a:schemeClr val="bg1">
                    <a:lumMod val="50000"/>
                  </a:schemeClr>
                </a:solidFill>
              </a:rPr>
              <a:t>Fruitisimo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 Bistro 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</a:rPr>
              <a:t>Cafe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07E332AF-4351-8797-5A2D-D74B73F9E751}"/>
              </a:ext>
            </a:extLst>
          </p:cNvPr>
          <p:cNvSpPr/>
          <p:nvPr/>
        </p:nvSpPr>
        <p:spPr>
          <a:xfrm>
            <a:off x="3445066" y="4019807"/>
            <a:ext cx="1836618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 err="1">
                <a:solidFill>
                  <a:srgbClr val="C00000"/>
                </a:solidFill>
              </a:rPr>
              <a:t>Concept</a:t>
            </a:r>
            <a:r>
              <a:rPr lang="cs-CZ" dirty="0">
                <a:solidFill>
                  <a:srgbClr val="C00000"/>
                </a:solidFill>
              </a:rPr>
              <a:t> Design</a:t>
            </a: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4C536C87-4F7F-B459-A3C1-7EFC93242064}"/>
              </a:ext>
            </a:extLst>
          </p:cNvPr>
          <p:cNvSpPr/>
          <p:nvPr/>
        </p:nvSpPr>
        <p:spPr>
          <a:xfrm>
            <a:off x="2932138" y="4903596"/>
            <a:ext cx="2547295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1600" dirty="0" err="1">
                <a:solidFill>
                  <a:srgbClr val="C00000"/>
                </a:solidFill>
              </a:rPr>
              <a:t>High</a:t>
            </a:r>
            <a:r>
              <a:rPr lang="cs-CZ" sz="1600" dirty="0">
                <a:solidFill>
                  <a:srgbClr val="C00000"/>
                </a:solidFill>
              </a:rPr>
              <a:t> level </a:t>
            </a:r>
            <a:r>
              <a:rPr lang="cs-CZ" sz="1600" dirty="0" err="1">
                <a:solidFill>
                  <a:srgbClr val="C00000"/>
                </a:solidFill>
              </a:rPr>
              <a:t>actiovation</a:t>
            </a:r>
            <a:endParaRPr lang="cs-CZ" sz="1600" dirty="0">
              <a:solidFill>
                <a:srgbClr val="C00000"/>
              </a:solidFill>
            </a:endParaRP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8588A6A9-12C8-99FA-4C80-E2F0B0B2DF77}"/>
              </a:ext>
            </a:extLst>
          </p:cNvPr>
          <p:cNvSpPr/>
          <p:nvPr/>
        </p:nvSpPr>
        <p:spPr>
          <a:xfrm>
            <a:off x="3575649" y="3208524"/>
            <a:ext cx="2232116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Street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Cafe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concept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3179BF88-DCD7-13AA-9D77-9F2C0F1CE521}"/>
              </a:ext>
            </a:extLst>
          </p:cNvPr>
          <p:cNvSpPr/>
          <p:nvPr/>
        </p:nvSpPr>
        <p:spPr>
          <a:xfrm>
            <a:off x="6335413" y="3417247"/>
            <a:ext cx="2448634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Country taste</a:t>
            </a: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0F8FFC2A-039B-A1C6-B0DB-5340269B508D}"/>
              </a:ext>
            </a:extLst>
          </p:cNvPr>
          <p:cNvSpPr/>
          <p:nvPr/>
        </p:nvSpPr>
        <p:spPr>
          <a:xfrm>
            <a:off x="6159123" y="3964861"/>
            <a:ext cx="2942939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 err="1">
                <a:solidFill>
                  <a:srgbClr val="C00000"/>
                </a:solidFill>
              </a:rPr>
              <a:t>Tradition</a:t>
            </a:r>
            <a:r>
              <a:rPr lang="cs-CZ" b="1" dirty="0">
                <a:solidFill>
                  <a:srgbClr val="C00000"/>
                </a:solidFill>
              </a:rPr>
              <a:t> vs. </a:t>
            </a:r>
            <a:r>
              <a:rPr lang="cs-CZ" b="1" dirty="0" err="1">
                <a:solidFill>
                  <a:srgbClr val="C00000"/>
                </a:solidFill>
              </a:rPr>
              <a:t>trends</a:t>
            </a:r>
            <a:endParaRPr lang="cs-CZ" b="1" dirty="0">
              <a:solidFill>
                <a:srgbClr val="C00000"/>
              </a:solidFill>
            </a:endParaRP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B74F39C6-04B7-2499-3B1F-6D56B18E3598}"/>
              </a:ext>
            </a:extLst>
          </p:cNvPr>
          <p:cNvSpPr/>
          <p:nvPr/>
        </p:nvSpPr>
        <p:spPr>
          <a:xfrm>
            <a:off x="9271521" y="2986934"/>
            <a:ext cx="1961160" cy="5250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400" dirty="0">
                <a:solidFill>
                  <a:srgbClr val="C00000"/>
                </a:solidFill>
              </a:rPr>
              <a:t>Go Green</a:t>
            </a: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7670F5DA-0701-25A6-BAFC-057E0D2AA40A}"/>
              </a:ext>
            </a:extLst>
          </p:cNvPr>
          <p:cNvSpPr/>
          <p:nvPr/>
        </p:nvSpPr>
        <p:spPr>
          <a:xfrm>
            <a:off x="8784047" y="4416716"/>
            <a:ext cx="2448634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Zdravá volba</a:t>
            </a: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9EB8C5B7-7A77-D00E-ADA8-EB2F1BEF68AD}"/>
              </a:ext>
            </a:extLst>
          </p:cNvPr>
          <p:cNvSpPr/>
          <p:nvPr/>
        </p:nvSpPr>
        <p:spPr>
          <a:xfrm>
            <a:off x="8236424" y="3599785"/>
            <a:ext cx="2879677" cy="354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Úsměv zdarma</a:t>
            </a:r>
          </a:p>
          <a:p>
            <a:pPr algn="ctr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5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DBA6F75-2F0A-2FD6-7995-848DC749E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292" y="401485"/>
            <a:ext cx="8176259" cy="62709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b="1" i="0" dirty="0" err="1">
                <a:solidFill>
                  <a:srgbClr val="CC0000"/>
                </a:solidFill>
                <a:latin typeface="Montserrat"/>
                <a:cs typeface="Montserrat"/>
              </a:rPr>
              <a:t>Fruitisimo</a:t>
            </a:r>
            <a:r>
              <a:rPr lang="cs-CZ" sz="3950" b="1" i="0" dirty="0">
                <a:solidFill>
                  <a:srgbClr val="CC0000"/>
                </a:solidFill>
                <a:latin typeface="Montserrat"/>
                <a:cs typeface="Montserrat"/>
              </a:rPr>
              <a:t> dle lokality</a:t>
            </a:r>
            <a:endParaRPr sz="2000" b="1" dirty="0">
              <a:solidFill>
                <a:srgbClr val="CC0000"/>
              </a:solidFill>
              <a:latin typeface="Montserrat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DAB12375-ECD4-D7DF-219F-1726343166AE}"/>
              </a:ext>
            </a:extLst>
          </p:cNvPr>
          <p:cNvSpPr/>
          <p:nvPr/>
        </p:nvSpPr>
        <p:spPr>
          <a:xfrm>
            <a:off x="403072" y="1992573"/>
            <a:ext cx="2640380" cy="2872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Nákupní centra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95557E2-8924-2E68-91D4-548DCCF84AD6}"/>
              </a:ext>
            </a:extLst>
          </p:cNvPr>
          <p:cNvSpPr/>
          <p:nvPr/>
        </p:nvSpPr>
        <p:spPr>
          <a:xfrm>
            <a:off x="3345845" y="1992573"/>
            <a:ext cx="2481154" cy="2872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Zdravotnická zařízení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7DDA04DF-2E7A-2B37-66B6-6A2A2DEDFCDC}"/>
              </a:ext>
            </a:extLst>
          </p:cNvPr>
          <p:cNvSpPr/>
          <p:nvPr/>
        </p:nvSpPr>
        <p:spPr>
          <a:xfrm>
            <a:off x="6179190" y="1992573"/>
            <a:ext cx="2481154" cy="2872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Office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Hubs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5E9A840-0185-934B-C7D5-161E686A4E35}"/>
              </a:ext>
            </a:extLst>
          </p:cNvPr>
          <p:cNvSpPr/>
          <p:nvPr/>
        </p:nvSpPr>
        <p:spPr>
          <a:xfrm>
            <a:off x="9012536" y="1992573"/>
            <a:ext cx="2481154" cy="2872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et food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6BC2984-E81A-8484-18E9-4536EE36B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35" y="2863574"/>
            <a:ext cx="2479432" cy="1642221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42B96EEB-ED16-FDD4-8C85-E862C1A3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14" y="2854268"/>
            <a:ext cx="2610789" cy="158807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26E7EB3E-71EF-3F74-F2CF-6269335D7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/>
        </p:blipFill>
        <p:spPr bwMode="auto">
          <a:xfrm>
            <a:off x="3345845" y="2854268"/>
            <a:ext cx="2481154" cy="158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47E42796-0AD1-5D4A-BE5D-A190C4A326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42"/>
          <a:stretch/>
        </p:blipFill>
        <p:spPr>
          <a:xfrm>
            <a:off x="6179191" y="2854269"/>
            <a:ext cx="2481154" cy="15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2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DBA6F75-2F0A-2FD6-7995-848DC749E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902" y="338274"/>
            <a:ext cx="8176259" cy="62709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b="1" i="0" dirty="0" err="1">
                <a:solidFill>
                  <a:srgbClr val="CC0000"/>
                </a:solidFill>
                <a:latin typeface="Montserrat"/>
                <a:cs typeface="Montserrat"/>
              </a:rPr>
              <a:t>Fruitisimo</a:t>
            </a:r>
            <a:r>
              <a:rPr lang="cs-CZ" sz="3950" b="1" i="0" dirty="0">
                <a:solidFill>
                  <a:srgbClr val="CC0000"/>
                </a:solidFill>
                <a:latin typeface="Montserrat"/>
                <a:cs typeface="Montserrat"/>
              </a:rPr>
              <a:t> – nákupní centra</a:t>
            </a:r>
            <a:endParaRPr sz="2000" b="1" dirty="0">
              <a:solidFill>
                <a:srgbClr val="CC0000"/>
              </a:solidFill>
              <a:latin typeface="Montserrat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95557E2-8924-2E68-91D4-548DCCF84AD6}"/>
              </a:ext>
            </a:extLst>
          </p:cNvPr>
          <p:cNvSpPr/>
          <p:nvPr/>
        </p:nvSpPr>
        <p:spPr>
          <a:xfrm>
            <a:off x="349345" y="2140931"/>
            <a:ext cx="3641676" cy="37591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Kiosek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3B11ED5E-A7E2-1482-5DED-2B2F42A38EA4}"/>
              </a:ext>
            </a:extLst>
          </p:cNvPr>
          <p:cNvSpPr/>
          <p:nvPr/>
        </p:nvSpPr>
        <p:spPr>
          <a:xfrm>
            <a:off x="415030" y="1309086"/>
            <a:ext cx="9884066" cy="6842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1. Klíčový je výběr umístění v rámci centra 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frekventovan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é pozice, rohové jednotky, náměstí, rozcestí, s odstupem od FC)</a:t>
            </a:r>
          </a:p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2. Formát prodejny vždy přizpůsobíme místu 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(neexistuje plocha, kterou bychom neuměli využít)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09FA54-C1D8-736C-A6DC-2A47F495D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46" y="2943679"/>
            <a:ext cx="3641676" cy="2047970"/>
          </a:xfrm>
          <a:prstGeom prst="rect">
            <a:avLst/>
          </a:prstGeom>
        </p:spPr>
      </p:pic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6C897A3D-6BCF-A969-7059-57CDDBDE6603}"/>
              </a:ext>
            </a:extLst>
          </p:cNvPr>
          <p:cNvSpPr/>
          <p:nvPr/>
        </p:nvSpPr>
        <p:spPr>
          <a:xfrm>
            <a:off x="4275162" y="2136573"/>
            <a:ext cx="3641676" cy="37591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Jednotka bez sezení 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3A3897-6258-6A1C-D72A-6F1D361F7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5"/>
          <a:stretch/>
        </p:blipFill>
        <p:spPr bwMode="auto">
          <a:xfrm>
            <a:off x="4275161" y="2901708"/>
            <a:ext cx="3641676" cy="22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46EC2E99-81F2-4F6E-2F1F-188109346924}"/>
              </a:ext>
            </a:extLst>
          </p:cNvPr>
          <p:cNvSpPr/>
          <p:nvPr/>
        </p:nvSpPr>
        <p:spPr>
          <a:xfrm>
            <a:off x="8200978" y="2136728"/>
            <a:ext cx="3641676" cy="37591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Jednotka </a:t>
            </a:r>
            <a:r>
              <a:rPr lang="cs-CZ" b="1">
                <a:solidFill>
                  <a:schemeClr val="bg1">
                    <a:lumMod val="50000"/>
                  </a:schemeClr>
                </a:solidFill>
              </a:rPr>
              <a:t>se sezením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228694-1A16-6128-BF8D-0C2D75A47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16" b="4339"/>
          <a:stretch/>
        </p:blipFill>
        <p:spPr>
          <a:xfrm>
            <a:off x="8257247" y="2901708"/>
            <a:ext cx="3641675" cy="22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3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DBA6F75-2F0A-2FD6-7995-848DC749E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559" y="178216"/>
            <a:ext cx="10283612" cy="62709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600" b="1" i="0" dirty="0" err="1">
                <a:solidFill>
                  <a:srgbClr val="CC0000"/>
                </a:solidFill>
                <a:latin typeface="Montserrat"/>
                <a:cs typeface="Montserrat"/>
              </a:rPr>
              <a:t>Fruitisimo</a:t>
            </a:r>
            <a:r>
              <a:rPr lang="cs-CZ" sz="3600" b="1" i="0" dirty="0">
                <a:solidFill>
                  <a:srgbClr val="CC0000"/>
                </a:solidFill>
                <a:latin typeface="Montserrat"/>
                <a:cs typeface="Montserrat"/>
              </a:rPr>
              <a:t> – příklad vývoje formátu kiosku</a:t>
            </a:r>
            <a:endParaRPr sz="3600" b="1" dirty="0">
              <a:solidFill>
                <a:srgbClr val="CC0000"/>
              </a:solidFill>
              <a:latin typeface="Montserrat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95557E2-8924-2E68-91D4-548DCCF84AD6}"/>
              </a:ext>
            </a:extLst>
          </p:cNvPr>
          <p:cNvSpPr/>
          <p:nvPr/>
        </p:nvSpPr>
        <p:spPr>
          <a:xfrm>
            <a:off x="384387" y="1228001"/>
            <a:ext cx="5395927" cy="46611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Kiosek bez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high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level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activation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FB8B6605-3ED4-F067-B269-22012702D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24" b="4654"/>
          <a:stretch/>
        </p:blipFill>
        <p:spPr>
          <a:xfrm>
            <a:off x="384385" y="2309907"/>
            <a:ext cx="5335251" cy="3132162"/>
          </a:xfrm>
          <a:prstGeom prst="rect">
            <a:avLst/>
          </a:prstGeom>
        </p:spPr>
      </p:pic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4A4A6E68-0617-DA3A-562A-340FFCD51140}"/>
              </a:ext>
            </a:extLst>
          </p:cNvPr>
          <p:cNvSpPr/>
          <p:nvPr/>
        </p:nvSpPr>
        <p:spPr>
          <a:xfrm>
            <a:off x="5973873" y="1228001"/>
            <a:ext cx="5395927" cy="4661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Kiosek s menu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boardem</a:t>
            </a:r>
            <a:endParaRPr lang="cs-CZ" sz="3950" b="1" dirty="0">
              <a:solidFill>
                <a:schemeClr val="bg1">
                  <a:lumMod val="50000"/>
                </a:schemeClr>
              </a:solidFill>
              <a:latin typeface="Montserrat"/>
              <a:ea typeface="+mj-ea"/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3EEBE-980E-029D-9218-C4940633E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" b="7247"/>
          <a:stretch/>
        </p:blipFill>
        <p:spPr bwMode="auto">
          <a:xfrm>
            <a:off x="6045386" y="2309907"/>
            <a:ext cx="5252900" cy="32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58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1481</Words>
  <Application>Microsoft Office PowerPoint</Application>
  <PresentationFormat>Širokoúhlá obrazovka</PresentationFormat>
  <Paragraphs>257</Paragraphs>
  <Slides>46</Slides>
  <Notes>20</Notes>
  <HiddenSlides>0</HiddenSlides>
  <MMClips>1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46</vt:i4>
      </vt:variant>
    </vt:vector>
  </HeadingPairs>
  <TitlesOfParts>
    <vt:vector size="61" baseType="lpstr">
      <vt:lpstr>Meiryo</vt:lpstr>
      <vt:lpstr>Aptos</vt:lpstr>
      <vt:lpstr>Aptos Display</vt:lpstr>
      <vt:lpstr>Arial</vt:lpstr>
      <vt:lpstr>Bai Jamjuree</vt:lpstr>
      <vt:lpstr>Calibri</vt:lpstr>
      <vt:lpstr>Daytona</vt:lpstr>
      <vt:lpstr>Montserrat</vt:lpstr>
      <vt:lpstr>On Air</vt:lpstr>
      <vt:lpstr>Segoe UI</vt:lpstr>
      <vt:lpstr>Times New Roman</vt:lpstr>
      <vt:lpstr>Wingdings</vt:lpstr>
      <vt:lpstr>Motiv Office</vt:lpstr>
      <vt:lpstr>think-cell Slide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Fruitisimo_ formáty prodejen podle potřeb trhu</vt:lpstr>
      <vt:lpstr>Fruitisimo dle lokality</vt:lpstr>
      <vt:lpstr>Fruitisimo – nákupní centra</vt:lpstr>
      <vt:lpstr>Fruitisimo – příklad vývoje formátu kiosku</vt:lpstr>
      <vt:lpstr>Fruitisimo – německý trh – tradition vs. trends</vt:lpstr>
      <vt:lpstr>Prezentace aplikace PowerPoint</vt:lpstr>
      <vt:lpstr>Změna způsobu prodeje/objednávky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Miliardy záznamů každý den</vt:lpstr>
      <vt:lpstr>Prezentace aplikace PowerPoint</vt:lpstr>
      <vt:lpstr>Prezentace aplikace PowerPoint</vt:lpstr>
      <vt:lpstr>Prezentace aplikace PowerPoint</vt:lpstr>
      <vt:lpstr>Nákupní centrum v office oblasti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Vyzkoušejte novou O2 Geodata aplikaci DEMO zdarma</vt:lpstr>
      <vt:lpstr>Prezentace aplikace PowerPoint</vt:lpstr>
      <vt:lpstr>Prezentace aplikace PowerPoint</vt:lpstr>
      <vt:lpstr>Jak se dají data použít v cíleném marketingu? </vt:lpstr>
      <vt:lpstr>Interaktivní marketingová komunikace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Pavlína Trojovská</dc:creator>
  <cp:lastModifiedBy>Pavlína Trojovská</cp:lastModifiedBy>
  <cp:revision>7</cp:revision>
  <dcterms:created xsi:type="dcterms:W3CDTF">2024-05-13T14:38:55Z</dcterms:created>
  <dcterms:modified xsi:type="dcterms:W3CDTF">2024-06-04T03:05:32Z</dcterms:modified>
</cp:coreProperties>
</file>